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31.xml" ContentType="application/vnd.openxmlformats-officedocument.presentationml.slide+xml"/>
  <Override PartName="/ppt/slides/slide48.xml" ContentType="application/vnd.openxmlformats-officedocument.presentationml.slide+xml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3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33.xml" ContentType="application/vnd.openxmlformats-officedocument.presentationml.slide+xml"/>
  <Override PartName="/ppt/slides/slide36.xml" ContentType="application/vnd.openxmlformats-officedocument.presentationml.slide+xml"/>
  <Override PartName="/ppt/slides/slide19.xml" ContentType="application/vnd.openxmlformats-officedocument.presentationml.slide+xml"/>
  <Override PartName="/ppt/slides/slide35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3.xml" ContentType="application/vnd.openxmlformats-officedocument.presentationml.slide+xml"/>
  <Override PartName="/ppt/slides/slide41.xml" ContentType="application/vnd.openxmlformats-officedocument.presentationml.slide+xml"/>
  <Override PartName="/ppt/slides/slide2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47.xml" ContentType="application/vnd.openxmlformats-officedocument.presentationml.slide+xml"/>
  <Override PartName="/ppt/slides/slide42.xml" ContentType="application/vnd.openxmlformats-officedocument.presentationml.slide+xml"/>
  <Override PartName="/ppt/slides/slide1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Slides/notesSlide14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handoutMasters/handoutMaster1.xml" ContentType="application/vnd.openxmlformats-officedocument.presentationml.handoutMaster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20" r:id="rId2"/>
  </p:sldMasterIdLst>
  <p:notesMasterIdLst>
    <p:notesMasterId r:id="rId51"/>
  </p:notesMasterIdLst>
  <p:handoutMasterIdLst>
    <p:handoutMasterId r:id="rId52"/>
  </p:handoutMasterIdLst>
  <p:sldIdLst>
    <p:sldId id="680" r:id="rId3"/>
    <p:sldId id="645" r:id="rId4"/>
    <p:sldId id="724" r:id="rId5"/>
    <p:sldId id="725" r:id="rId6"/>
    <p:sldId id="726" r:id="rId7"/>
    <p:sldId id="701" r:id="rId8"/>
    <p:sldId id="657" r:id="rId9"/>
    <p:sldId id="713" r:id="rId10"/>
    <p:sldId id="711" r:id="rId11"/>
    <p:sldId id="742" r:id="rId12"/>
    <p:sldId id="700" r:id="rId13"/>
    <p:sldId id="710" r:id="rId14"/>
    <p:sldId id="670" r:id="rId15"/>
    <p:sldId id="658" r:id="rId16"/>
    <p:sldId id="661" r:id="rId17"/>
    <p:sldId id="695" r:id="rId18"/>
    <p:sldId id="696" r:id="rId19"/>
    <p:sldId id="656" r:id="rId20"/>
    <p:sldId id="608" r:id="rId21"/>
    <p:sldId id="714" r:id="rId22"/>
    <p:sldId id="693" r:id="rId23"/>
    <p:sldId id="718" r:id="rId24"/>
    <p:sldId id="721" r:id="rId25"/>
    <p:sldId id="607" r:id="rId26"/>
    <p:sldId id="689" r:id="rId27"/>
    <p:sldId id="609" r:id="rId28"/>
    <p:sldId id="709" r:id="rId29"/>
    <p:sldId id="441" r:id="rId30"/>
    <p:sldId id="723" r:id="rId31"/>
    <p:sldId id="716" r:id="rId32"/>
    <p:sldId id="720" r:id="rId33"/>
    <p:sldId id="719" r:id="rId34"/>
    <p:sldId id="690" r:id="rId35"/>
    <p:sldId id="684" r:id="rId36"/>
    <p:sldId id="683" r:id="rId37"/>
    <p:sldId id="697" r:id="rId38"/>
    <p:sldId id="621" r:id="rId39"/>
    <p:sldId id="743" r:id="rId40"/>
    <p:sldId id="728" r:id="rId41"/>
    <p:sldId id="627" r:id="rId42"/>
    <p:sldId id="708" r:id="rId43"/>
    <p:sldId id="740" r:id="rId44"/>
    <p:sldId id="660" r:id="rId45"/>
    <p:sldId id="707" r:id="rId46"/>
    <p:sldId id="654" r:id="rId47"/>
    <p:sldId id="744" r:id="rId48"/>
    <p:sldId id="741" r:id="rId49"/>
    <p:sldId id="584" r:id="rId5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F00"/>
    <a:srgbClr val="6D22DC"/>
    <a:srgbClr val="FF3300"/>
    <a:srgbClr val="091625"/>
    <a:srgbClr val="D09E00"/>
    <a:srgbClr val="251F35"/>
    <a:srgbClr val="F3B7B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06" autoAdjust="0"/>
    <p:restoredTop sz="81142" autoAdjust="0"/>
  </p:normalViewPr>
  <p:slideViewPr>
    <p:cSldViewPr>
      <p:cViewPr>
        <p:scale>
          <a:sx n="59" d="100"/>
          <a:sy n="59" d="100"/>
        </p:scale>
        <p:origin x="-854" y="2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9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2664" y="-90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8" Type="http://schemas.openxmlformats.org/officeDocument/2006/relationships/customXml" Target="../customXml/item2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customXml" Target="../customXml/item3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customXml" Target="../customXml/item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handoutMaster" Target="handoutMasters/handoutMaster1.xml"/><Relationship Id="rId60" Type="http://schemas.openxmlformats.org/officeDocument/2006/relationships/customXml" Target="../customXml/item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4A373D-023B-C748-861A-5A0718DA7175}" type="doc">
      <dgm:prSet loTypeId="urn:microsoft.com/office/officeart/2005/8/layout/pyramid2" loCatId="" qsTypeId="urn:microsoft.com/office/officeart/2005/8/quickstyle/simple4" qsCatId="simple" csTypeId="urn:microsoft.com/office/officeart/2005/8/colors/accent1_2" csCatId="accent1" phldr="1"/>
      <dgm:spPr/>
    </dgm:pt>
    <dgm:pt modelId="{C71FD838-BC21-C84F-ABB8-12AE4E3A6DA0}">
      <dgm:prSet phldrT="[Text]" custT="1"/>
      <dgm:spPr/>
      <dgm:t>
        <a:bodyPr/>
        <a:lstStyle/>
        <a:p>
          <a:r>
            <a:rPr lang="en-US" sz="1600" dirty="0" smtClean="0"/>
            <a:t>Opinions, Arguments,</a:t>
          </a:r>
        </a:p>
        <a:p>
          <a:r>
            <a:rPr lang="en-US" sz="1600" dirty="0" smtClean="0"/>
            <a:t>Intertextual Connections</a:t>
          </a:r>
          <a:endParaRPr lang="en-US" sz="1600" dirty="0"/>
        </a:p>
      </dgm:t>
    </dgm:pt>
    <dgm:pt modelId="{58B10A5A-8B75-3D40-8675-B54C2CAB91F8}" type="parTrans" cxnId="{8E2F8900-2AE5-A549-AD1D-7BB80D6A7DE6}">
      <dgm:prSet/>
      <dgm:spPr/>
      <dgm:t>
        <a:bodyPr/>
        <a:lstStyle/>
        <a:p>
          <a:endParaRPr lang="en-US"/>
        </a:p>
      </dgm:t>
    </dgm:pt>
    <dgm:pt modelId="{5B0D3FA5-B278-FC49-80DA-25E676A3AEF5}" type="sibTrans" cxnId="{8E2F8900-2AE5-A549-AD1D-7BB80D6A7DE6}">
      <dgm:prSet/>
      <dgm:spPr/>
      <dgm:t>
        <a:bodyPr/>
        <a:lstStyle/>
        <a:p>
          <a:endParaRPr lang="en-US"/>
        </a:p>
      </dgm:t>
    </dgm:pt>
    <dgm:pt modelId="{0D165663-183F-7E4E-AF6D-FC34E38BEF4A}">
      <dgm:prSet phldrT="[Text]"/>
      <dgm:spPr/>
      <dgm:t>
        <a:bodyPr/>
        <a:lstStyle/>
        <a:p>
          <a:r>
            <a:rPr lang="en-US" dirty="0" smtClean="0"/>
            <a:t>Inferences</a:t>
          </a:r>
          <a:endParaRPr lang="en-US" dirty="0"/>
        </a:p>
      </dgm:t>
    </dgm:pt>
    <dgm:pt modelId="{8C1B99AB-79E8-8042-B821-AE47F1F1842B}" type="parTrans" cxnId="{BDB6F979-A8CF-0746-A701-1C6F3F42C72D}">
      <dgm:prSet/>
      <dgm:spPr/>
      <dgm:t>
        <a:bodyPr/>
        <a:lstStyle/>
        <a:p>
          <a:endParaRPr lang="en-US"/>
        </a:p>
      </dgm:t>
    </dgm:pt>
    <dgm:pt modelId="{E4C7C5E5-6D4B-0144-B2E4-6A3CC96CA4D4}" type="sibTrans" cxnId="{BDB6F979-A8CF-0746-A701-1C6F3F42C72D}">
      <dgm:prSet/>
      <dgm:spPr/>
      <dgm:t>
        <a:bodyPr/>
        <a:lstStyle/>
        <a:p>
          <a:endParaRPr lang="en-US"/>
        </a:p>
      </dgm:t>
    </dgm:pt>
    <dgm:pt modelId="{1DB75B60-E6FF-F443-9EF8-CE35C693AF6B}">
      <dgm:prSet/>
      <dgm:spPr/>
      <dgm:t>
        <a:bodyPr/>
        <a:lstStyle/>
        <a:p>
          <a:r>
            <a:rPr lang="en-US" dirty="0" smtClean="0"/>
            <a:t>Author’s Purpose</a:t>
          </a:r>
          <a:endParaRPr lang="en-US" dirty="0"/>
        </a:p>
      </dgm:t>
    </dgm:pt>
    <dgm:pt modelId="{BBBEE8EA-5F39-2D4A-8C35-F3954BE79062}" type="parTrans" cxnId="{381FF0CC-8380-7344-80F9-2F8654799D5D}">
      <dgm:prSet/>
      <dgm:spPr/>
      <dgm:t>
        <a:bodyPr/>
        <a:lstStyle/>
        <a:p>
          <a:endParaRPr lang="en-US"/>
        </a:p>
      </dgm:t>
    </dgm:pt>
    <dgm:pt modelId="{53EDF392-F826-C14D-95D3-FB3551EBF1E0}" type="sibTrans" cxnId="{381FF0CC-8380-7344-80F9-2F8654799D5D}">
      <dgm:prSet/>
      <dgm:spPr/>
      <dgm:t>
        <a:bodyPr/>
        <a:lstStyle/>
        <a:p>
          <a:endParaRPr lang="en-US"/>
        </a:p>
      </dgm:t>
    </dgm:pt>
    <dgm:pt modelId="{465BF1E9-415F-E841-8619-936DAE0296B5}">
      <dgm:prSet/>
      <dgm:spPr/>
      <dgm:t>
        <a:bodyPr/>
        <a:lstStyle/>
        <a:p>
          <a:r>
            <a:rPr lang="en-US" dirty="0" smtClean="0"/>
            <a:t>Vocab &amp; Text Structure</a:t>
          </a:r>
          <a:endParaRPr lang="en-US" dirty="0"/>
        </a:p>
      </dgm:t>
    </dgm:pt>
    <dgm:pt modelId="{46230196-5C6C-504D-BB7C-13CAE429ACCC}" type="parTrans" cxnId="{26F873CE-ADDF-FE4A-815C-3ABC8B4F8050}">
      <dgm:prSet/>
      <dgm:spPr/>
      <dgm:t>
        <a:bodyPr/>
        <a:lstStyle/>
        <a:p>
          <a:endParaRPr lang="en-US"/>
        </a:p>
      </dgm:t>
    </dgm:pt>
    <dgm:pt modelId="{670322AC-6BBF-3640-B4CC-253CF59A2B82}" type="sibTrans" cxnId="{26F873CE-ADDF-FE4A-815C-3ABC8B4F8050}">
      <dgm:prSet/>
      <dgm:spPr/>
      <dgm:t>
        <a:bodyPr/>
        <a:lstStyle/>
        <a:p>
          <a:endParaRPr lang="en-US"/>
        </a:p>
      </dgm:t>
    </dgm:pt>
    <dgm:pt modelId="{B13DBECD-B83A-3B45-9C98-9AA575F7C240}">
      <dgm:prSet/>
      <dgm:spPr/>
      <dgm:t>
        <a:bodyPr/>
        <a:lstStyle/>
        <a:p>
          <a:r>
            <a:rPr lang="en-US" dirty="0" smtClean="0"/>
            <a:t>Key Details</a:t>
          </a:r>
          <a:endParaRPr lang="en-US" dirty="0"/>
        </a:p>
      </dgm:t>
    </dgm:pt>
    <dgm:pt modelId="{F1DB4D09-B087-A14F-93A8-895EF0404424}" type="parTrans" cxnId="{1A5B908F-863B-4C49-8C18-937EDCE63F26}">
      <dgm:prSet/>
      <dgm:spPr/>
      <dgm:t>
        <a:bodyPr/>
        <a:lstStyle/>
        <a:p>
          <a:endParaRPr lang="en-US"/>
        </a:p>
      </dgm:t>
    </dgm:pt>
    <dgm:pt modelId="{A5BE1344-0DC3-7748-80A3-F801E13A19DA}" type="sibTrans" cxnId="{1A5B908F-863B-4C49-8C18-937EDCE63F26}">
      <dgm:prSet/>
      <dgm:spPr/>
      <dgm:t>
        <a:bodyPr/>
        <a:lstStyle/>
        <a:p>
          <a:endParaRPr lang="en-US"/>
        </a:p>
      </dgm:t>
    </dgm:pt>
    <dgm:pt modelId="{0CFCF5B2-7F49-074A-A7B9-C19C233D5593}">
      <dgm:prSet/>
      <dgm:spPr/>
      <dgm:t>
        <a:bodyPr/>
        <a:lstStyle/>
        <a:p>
          <a:r>
            <a:rPr lang="en-US" dirty="0" smtClean="0"/>
            <a:t>General Understandings</a:t>
          </a:r>
          <a:endParaRPr lang="en-US" dirty="0"/>
        </a:p>
      </dgm:t>
    </dgm:pt>
    <dgm:pt modelId="{6E0239F7-2A6A-404B-B6B0-F2CF89EB0D2F}" type="parTrans" cxnId="{19AF8177-1502-A84B-B090-ABE4BA9C1A7F}">
      <dgm:prSet/>
      <dgm:spPr/>
      <dgm:t>
        <a:bodyPr/>
        <a:lstStyle/>
        <a:p>
          <a:endParaRPr lang="en-US"/>
        </a:p>
      </dgm:t>
    </dgm:pt>
    <dgm:pt modelId="{96A0D5DE-215A-5747-93CB-B6831671FFC8}" type="sibTrans" cxnId="{19AF8177-1502-A84B-B090-ABE4BA9C1A7F}">
      <dgm:prSet/>
      <dgm:spPr/>
      <dgm:t>
        <a:bodyPr/>
        <a:lstStyle/>
        <a:p>
          <a:endParaRPr lang="en-US"/>
        </a:p>
      </dgm:t>
    </dgm:pt>
    <dgm:pt modelId="{3E424F75-8C38-1448-BD00-1DEFFB6F2558}" type="pres">
      <dgm:prSet presAssocID="{024A373D-023B-C748-861A-5A0718DA7175}" presName="compositeShape" presStyleCnt="0">
        <dgm:presLayoutVars>
          <dgm:dir/>
          <dgm:resizeHandles/>
        </dgm:presLayoutVars>
      </dgm:prSet>
      <dgm:spPr/>
    </dgm:pt>
    <dgm:pt modelId="{1495163C-DFF8-3C49-A33A-D8EAE30AA542}" type="pres">
      <dgm:prSet presAssocID="{024A373D-023B-C748-861A-5A0718DA7175}" presName="pyramid" presStyleLbl="node1" presStyleIdx="0" presStyleCnt="1" custLinFactNeighborX="10488"/>
      <dgm:spPr>
        <a:solidFill>
          <a:srgbClr val="FFC000"/>
        </a:solidFill>
      </dgm:spPr>
    </dgm:pt>
    <dgm:pt modelId="{A3662652-3A20-4844-B402-271765084CA0}" type="pres">
      <dgm:prSet presAssocID="{024A373D-023B-C748-861A-5A0718DA7175}" presName="theList" presStyleCnt="0"/>
      <dgm:spPr/>
    </dgm:pt>
    <dgm:pt modelId="{8B71AC00-B6FC-1D4D-9D98-F5204AF18890}" type="pres">
      <dgm:prSet presAssocID="{C71FD838-BC21-C84F-ABB8-12AE4E3A6DA0}" presName="aNode" presStyleLbl="fgAcc1" presStyleIdx="0" presStyleCnt="6" custScaleY="143357" custLinFactY="452" custLinFactNeighborX="-35136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401003-738D-7940-9CB7-7BF6D37C0299}" type="pres">
      <dgm:prSet presAssocID="{C71FD838-BC21-C84F-ABB8-12AE4E3A6DA0}" presName="aSpace" presStyleCnt="0"/>
      <dgm:spPr/>
    </dgm:pt>
    <dgm:pt modelId="{15BE54F6-B140-184E-8234-33BEAACB49A5}" type="pres">
      <dgm:prSet presAssocID="{0D165663-183F-7E4E-AF6D-FC34E38BEF4A}" presName="aNode" presStyleLbl="fgAcc1" presStyleIdx="1" presStyleCnt="6" custLinFactY="14368" custLinFactNeighborX="-33630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3B393B-2D92-AC40-BC05-00C1EA03CA6D}" type="pres">
      <dgm:prSet presAssocID="{0D165663-183F-7E4E-AF6D-FC34E38BEF4A}" presName="aSpace" presStyleCnt="0"/>
      <dgm:spPr/>
    </dgm:pt>
    <dgm:pt modelId="{42C19DFF-2D9A-5643-AE58-D80A9A14D2EC}" type="pres">
      <dgm:prSet presAssocID="{1DB75B60-E6FF-F443-9EF8-CE35C693AF6B}" presName="aNode" presStyleLbl="fgAcc1" presStyleIdx="2" presStyleCnt="6" custLinFactY="28707" custLinFactNeighborX="-34634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471C83-1A82-5D4A-9565-8F1B8DAD69CC}" type="pres">
      <dgm:prSet presAssocID="{1DB75B60-E6FF-F443-9EF8-CE35C693AF6B}" presName="aSpace" presStyleCnt="0"/>
      <dgm:spPr/>
    </dgm:pt>
    <dgm:pt modelId="{D6C73D77-FCED-8343-81C1-A17ACA67F260}" type="pres">
      <dgm:prSet presAssocID="{465BF1E9-415F-E841-8619-936DAE0296B5}" presName="aNode" presStyleLbl="fgAcc1" presStyleIdx="3" presStyleCnt="6" custLinFactY="35152" custLinFactNeighborX="-34132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156E5-97C5-8141-9DBF-B56E45B57CF6}" type="pres">
      <dgm:prSet presAssocID="{465BF1E9-415F-E841-8619-936DAE0296B5}" presName="aSpace" presStyleCnt="0"/>
      <dgm:spPr/>
    </dgm:pt>
    <dgm:pt modelId="{A378ED57-D1B6-DC40-800B-F48E0FAE9B34}" type="pres">
      <dgm:prSet presAssocID="{B13DBECD-B83A-3B45-9C98-9AA575F7C240}" presName="aNode" presStyleLbl="fgAcc1" presStyleIdx="4" presStyleCnt="6" custLinFactY="49844" custLinFactNeighborX="-35136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15E300-F0AC-6A4A-BBE1-BAE7ACF59C62}" type="pres">
      <dgm:prSet presAssocID="{B13DBECD-B83A-3B45-9C98-9AA575F7C240}" presName="aSpace" presStyleCnt="0"/>
      <dgm:spPr/>
    </dgm:pt>
    <dgm:pt modelId="{20ED39E7-6F07-7D4C-AF11-3983FAD7FBB0}" type="pres">
      <dgm:prSet presAssocID="{0CFCF5B2-7F49-074A-A7B9-C19C233D5593}" presName="aNode" presStyleLbl="fgAcc1" presStyleIdx="5" presStyleCnt="6" custLinFactY="66916" custLinFactNeighborX="-34633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9D5C4E-8D89-284D-BFBD-47E21692A6C3}" type="pres">
      <dgm:prSet presAssocID="{0CFCF5B2-7F49-074A-A7B9-C19C233D5593}" presName="aSpace" presStyleCnt="0"/>
      <dgm:spPr/>
    </dgm:pt>
  </dgm:ptLst>
  <dgm:cxnLst>
    <dgm:cxn modelId="{BDB6F979-A8CF-0746-A701-1C6F3F42C72D}" srcId="{024A373D-023B-C748-861A-5A0718DA7175}" destId="{0D165663-183F-7E4E-AF6D-FC34E38BEF4A}" srcOrd="1" destOrd="0" parTransId="{8C1B99AB-79E8-8042-B821-AE47F1F1842B}" sibTransId="{E4C7C5E5-6D4B-0144-B2E4-6A3CC96CA4D4}"/>
    <dgm:cxn modelId="{8E2F8900-2AE5-A549-AD1D-7BB80D6A7DE6}" srcId="{024A373D-023B-C748-861A-5A0718DA7175}" destId="{C71FD838-BC21-C84F-ABB8-12AE4E3A6DA0}" srcOrd="0" destOrd="0" parTransId="{58B10A5A-8B75-3D40-8675-B54C2CAB91F8}" sibTransId="{5B0D3FA5-B278-FC49-80DA-25E676A3AEF5}"/>
    <dgm:cxn modelId="{290A6165-EF1C-44D3-9424-BBC1EB622FC6}" type="presOf" srcId="{0D165663-183F-7E4E-AF6D-FC34E38BEF4A}" destId="{15BE54F6-B140-184E-8234-33BEAACB49A5}" srcOrd="0" destOrd="0" presId="urn:microsoft.com/office/officeart/2005/8/layout/pyramid2"/>
    <dgm:cxn modelId="{5FCCCA1B-0370-4C33-B8C3-708835A3887C}" type="presOf" srcId="{024A373D-023B-C748-861A-5A0718DA7175}" destId="{3E424F75-8C38-1448-BD00-1DEFFB6F2558}" srcOrd="0" destOrd="0" presId="urn:microsoft.com/office/officeart/2005/8/layout/pyramid2"/>
    <dgm:cxn modelId="{DF6682FB-0870-44AB-B92F-1F561F4386D1}" type="presOf" srcId="{1DB75B60-E6FF-F443-9EF8-CE35C693AF6B}" destId="{42C19DFF-2D9A-5643-AE58-D80A9A14D2EC}" srcOrd="0" destOrd="0" presId="urn:microsoft.com/office/officeart/2005/8/layout/pyramid2"/>
    <dgm:cxn modelId="{C8E71889-7477-48B5-AEFC-B6D852E3CA71}" type="presOf" srcId="{C71FD838-BC21-C84F-ABB8-12AE4E3A6DA0}" destId="{8B71AC00-B6FC-1D4D-9D98-F5204AF18890}" srcOrd="0" destOrd="0" presId="urn:microsoft.com/office/officeart/2005/8/layout/pyramid2"/>
    <dgm:cxn modelId="{D003AFE1-69A7-4658-9805-AD38B48306D3}" type="presOf" srcId="{0CFCF5B2-7F49-074A-A7B9-C19C233D5593}" destId="{20ED39E7-6F07-7D4C-AF11-3983FAD7FBB0}" srcOrd="0" destOrd="0" presId="urn:microsoft.com/office/officeart/2005/8/layout/pyramid2"/>
    <dgm:cxn modelId="{1A5B908F-863B-4C49-8C18-937EDCE63F26}" srcId="{024A373D-023B-C748-861A-5A0718DA7175}" destId="{B13DBECD-B83A-3B45-9C98-9AA575F7C240}" srcOrd="4" destOrd="0" parTransId="{F1DB4D09-B087-A14F-93A8-895EF0404424}" sibTransId="{A5BE1344-0DC3-7748-80A3-F801E13A19DA}"/>
    <dgm:cxn modelId="{26F873CE-ADDF-FE4A-815C-3ABC8B4F8050}" srcId="{024A373D-023B-C748-861A-5A0718DA7175}" destId="{465BF1E9-415F-E841-8619-936DAE0296B5}" srcOrd="3" destOrd="0" parTransId="{46230196-5C6C-504D-BB7C-13CAE429ACCC}" sibTransId="{670322AC-6BBF-3640-B4CC-253CF59A2B82}"/>
    <dgm:cxn modelId="{7E7F8FF9-36A8-491F-A441-F4D593C586B3}" type="presOf" srcId="{B13DBECD-B83A-3B45-9C98-9AA575F7C240}" destId="{A378ED57-D1B6-DC40-800B-F48E0FAE9B34}" srcOrd="0" destOrd="0" presId="urn:microsoft.com/office/officeart/2005/8/layout/pyramid2"/>
    <dgm:cxn modelId="{568A23D7-D76C-46E4-8374-C5327CCC52F9}" type="presOf" srcId="{465BF1E9-415F-E841-8619-936DAE0296B5}" destId="{D6C73D77-FCED-8343-81C1-A17ACA67F260}" srcOrd="0" destOrd="0" presId="urn:microsoft.com/office/officeart/2005/8/layout/pyramid2"/>
    <dgm:cxn modelId="{19AF8177-1502-A84B-B090-ABE4BA9C1A7F}" srcId="{024A373D-023B-C748-861A-5A0718DA7175}" destId="{0CFCF5B2-7F49-074A-A7B9-C19C233D5593}" srcOrd="5" destOrd="0" parTransId="{6E0239F7-2A6A-404B-B6B0-F2CF89EB0D2F}" sibTransId="{96A0D5DE-215A-5747-93CB-B6831671FFC8}"/>
    <dgm:cxn modelId="{381FF0CC-8380-7344-80F9-2F8654799D5D}" srcId="{024A373D-023B-C748-861A-5A0718DA7175}" destId="{1DB75B60-E6FF-F443-9EF8-CE35C693AF6B}" srcOrd="2" destOrd="0" parTransId="{BBBEE8EA-5F39-2D4A-8C35-F3954BE79062}" sibTransId="{53EDF392-F826-C14D-95D3-FB3551EBF1E0}"/>
    <dgm:cxn modelId="{C34211A6-0A39-4D77-9A9F-8649F9DB3837}" type="presParOf" srcId="{3E424F75-8C38-1448-BD00-1DEFFB6F2558}" destId="{1495163C-DFF8-3C49-A33A-D8EAE30AA542}" srcOrd="0" destOrd="0" presId="urn:microsoft.com/office/officeart/2005/8/layout/pyramid2"/>
    <dgm:cxn modelId="{A547D61D-FB0C-4902-A33B-D7F08B0582A2}" type="presParOf" srcId="{3E424F75-8C38-1448-BD00-1DEFFB6F2558}" destId="{A3662652-3A20-4844-B402-271765084CA0}" srcOrd="1" destOrd="0" presId="urn:microsoft.com/office/officeart/2005/8/layout/pyramid2"/>
    <dgm:cxn modelId="{2FB1E497-C137-49AF-9CA5-E771E210CC97}" type="presParOf" srcId="{A3662652-3A20-4844-B402-271765084CA0}" destId="{8B71AC00-B6FC-1D4D-9D98-F5204AF18890}" srcOrd="0" destOrd="0" presId="urn:microsoft.com/office/officeart/2005/8/layout/pyramid2"/>
    <dgm:cxn modelId="{7165A5D8-3A0E-4877-9236-8C7C4F3607F8}" type="presParOf" srcId="{A3662652-3A20-4844-B402-271765084CA0}" destId="{7C401003-738D-7940-9CB7-7BF6D37C0299}" srcOrd="1" destOrd="0" presId="urn:microsoft.com/office/officeart/2005/8/layout/pyramid2"/>
    <dgm:cxn modelId="{7044C65F-EF6D-453E-BB2B-83769DA0F2C2}" type="presParOf" srcId="{A3662652-3A20-4844-B402-271765084CA0}" destId="{15BE54F6-B140-184E-8234-33BEAACB49A5}" srcOrd="2" destOrd="0" presId="urn:microsoft.com/office/officeart/2005/8/layout/pyramid2"/>
    <dgm:cxn modelId="{BA274AEC-B3F9-47BF-8669-2E2B510F8A0D}" type="presParOf" srcId="{A3662652-3A20-4844-B402-271765084CA0}" destId="{543B393B-2D92-AC40-BC05-00C1EA03CA6D}" srcOrd="3" destOrd="0" presId="urn:microsoft.com/office/officeart/2005/8/layout/pyramid2"/>
    <dgm:cxn modelId="{AA6AE57B-1579-427D-A7ED-B3767E63239D}" type="presParOf" srcId="{A3662652-3A20-4844-B402-271765084CA0}" destId="{42C19DFF-2D9A-5643-AE58-D80A9A14D2EC}" srcOrd="4" destOrd="0" presId="urn:microsoft.com/office/officeart/2005/8/layout/pyramid2"/>
    <dgm:cxn modelId="{9C1D56F9-720D-4DA2-B3C0-C0CBEB1A284E}" type="presParOf" srcId="{A3662652-3A20-4844-B402-271765084CA0}" destId="{28471C83-1A82-5D4A-9565-8F1B8DAD69CC}" srcOrd="5" destOrd="0" presId="urn:microsoft.com/office/officeart/2005/8/layout/pyramid2"/>
    <dgm:cxn modelId="{A28E82DF-3329-4980-AA0D-302F04ACB2CB}" type="presParOf" srcId="{A3662652-3A20-4844-B402-271765084CA0}" destId="{D6C73D77-FCED-8343-81C1-A17ACA67F260}" srcOrd="6" destOrd="0" presId="urn:microsoft.com/office/officeart/2005/8/layout/pyramid2"/>
    <dgm:cxn modelId="{6BB872FB-5961-4FC6-A3D9-90F65F6CFCE8}" type="presParOf" srcId="{A3662652-3A20-4844-B402-271765084CA0}" destId="{540156E5-97C5-8141-9DBF-B56E45B57CF6}" srcOrd="7" destOrd="0" presId="urn:microsoft.com/office/officeart/2005/8/layout/pyramid2"/>
    <dgm:cxn modelId="{3CA68E55-48B6-45A0-B61A-865A15995B98}" type="presParOf" srcId="{A3662652-3A20-4844-B402-271765084CA0}" destId="{A378ED57-D1B6-DC40-800B-F48E0FAE9B34}" srcOrd="8" destOrd="0" presId="urn:microsoft.com/office/officeart/2005/8/layout/pyramid2"/>
    <dgm:cxn modelId="{21FD2E24-288F-42FC-BF7C-E93F7A89601D}" type="presParOf" srcId="{A3662652-3A20-4844-B402-271765084CA0}" destId="{A915E300-F0AC-6A4A-BBE1-BAE7ACF59C62}" srcOrd="9" destOrd="0" presId="urn:microsoft.com/office/officeart/2005/8/layout/pyramid2"/>
    <dgm:cxn modelId="{C65761E8-52D2-47A1-8D44-A7BDCAD99DA4}" type="presParOf" srcId="{A3662652-3A20-4844-B402-271765084CA0}" destId="{20ED39E7-6F07-7D4C-AF11-3983FAD7FBB0}" srcOrd="10" destOrd="0" presId="urn:microsoft.com/office/officeart/2005/8/layout/pyramid2"/>
    <dgm:cxn modelId="{2629FF12-5794-4755-B459-697AD96A7497}" type="presParOf" srcId="{A3662652-3A20-4844-B402-271765084CA0}" destId="{0D9D5C4E-8D89-284D-BFBD-47E21692A6C3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A58FDA-5C20-4709-9F22-CDE76D441498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B720A8B1-0D9B-4186-9CC5-5083A2A134FE}">
      <dgm:prSet phldrT="[Text]" custT="1"/>
      <dgm:spPr/>
      <dgm:t>
        <a:bodyPr/>
        <a:lstStyle/>
        <a:p>
          <a:r>
            <a:rPr lang="en-US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Text Dependent Questions</a:t>
          </a:r>
          <a:endParaRPr lang="en-US" sz="28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996EE971-78DA-45AC-AE8C-DEC79E2AE1D8}" type="parTrans" cxnId="{FB25DF54-ED73-4B16-A04B-22BB1A0B1D77}">
      <dgm:prSet/>
      <dgm:spPr/>
      <dgm:t>
        <a:bodyPr/>
        <a:lstStyle/>
        <a:p>
          <a:endParaRPr lang="en-US"/>
        </a:p>
      </dgm:t>
    </dgm:pt>
    <dgm:pt modelId="{87CAF0D7-D2CA-4C4E-BEE4-89CD6D39C4C9}" type="sibTrans" cxnId="{FB25DF54-ED73-4B16-A04B-22BB1A0B1D77}">
      <dgm:prSet/>
      <dgm:spPr/>
      <dgm:t>
        <a:bodyPr/>
        <a:lstStyle/>
        <a:p>
          <a:endParaRPr lang="en-US" dirty="0"/>
        </a:p>
      </dgm:t>
    </dgm:pt>
    <dgm:pt modelId="{06EAF378-C523-4326-AAD4-13E997DA2976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Complex Text </a:t>
          </a:r>
          <a:endParaRPr lang="en-US" sz="28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883591E4-96AE-49A6-8D4D-2418F47736A4}" type="parTrans" cxnId="{4F1786B0-1E9D-42EC-A25C-AB7D5C88CD71}">
      <dgm:prSet/>
      <dgm:spPr/>
      <dgm:t>
        <a:bodyPr/>
        <a:lstStyle/>
        <a:p>
          <a:endParaRPr lang="en-US"/>
        </a:p>
      </dgm:t>
    </dgm:pt>
    <dgm:pt modelId="{A5628680-1C36-437D-B5CC-DB33078597FE}" type="sibTrans" cxnId="{4F1786B0-1E9D-42EC-A25C-AB7D5C88CD71}">
      <dgm:prSet/>
      <dgm:spPr/>
      <dgm:t>
        <a:bodyPr/>
        <a:lstStyle/>
        <a:p>
          <a:endParaRPr lang="en-US" dirty="0"/>
        </a:p>
      </dgm:t>
    </dgm:pt>
    <dgm:pt modelId="{957D24EF-62F9-408C-9102-85D5C9B4B7D7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Close Analytical Reading</a:t>
          </a:r>
          <a:endParaRPr lang="en-US" sz="28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EB38C7E4-49D6-43C3-A914-B284FA1D3BF1}" type="parTrans" cxnId="{5390D895-CA9B-45E8-AF8A-DBE9C842BEE2}">
      <dgm:prSet/>
      <dgm:spPr/>
      <dgm:t>
        <a:bodyPr/>
        <a:lstStyle/>
        <a:p>
          <a:endParaRPr lang="en-US"/>
        </a:p>
      </dgm:t>
    </dgm:pt>
    <dgm:pt modelId="{735D3925-8E8B-4A06-86BF-0D0F4872F32D}" type="sibTrans" cxnId="{5390D895-CA9B-45E8-AF8A-DBE9C842BEE2}">
      <dgm:prSet/>
      <dgm:spPr/>
      <dgm:t>
        <a:bodyPr/>
        <a:lstStyle/>
        <a:p>
          <a:endParaRPr lang="en-US" dirty="0"/>
        </a:p>
      </dgm:t>
    </dgm:pt>
    <dgm:pt modelId="{8AB27CFD-9479-4D7F-860B-D852F179314B}" type="pres">
      <dgm:prSet presAssocID="{E7A58FDA-5C20-4709-9F22-CDE76D441498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091D5155-D870-4BDA-BC74-31ADAC0825D1}" type="pres">
      <dgm:prSet presAssocID="{B720A8B1-0D9B-4186-9CC5-5083A2A134FE}" presName="gear1" presStyleLbl="node1" presStyleIdx="0" presStyleCnt="3" custAng="3221674" custScaleX="102480" custScaleY="105266" custLinFactNeighborX="43933" custLinFactNeighborY="-1529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3EEEAD-F7CB-4AAB-A751-6E1ADE635CB6}" type="pres">
      <dgm:prSet presAssocID="{B720A8B1-0D9B-4186-9CC5-5083A2A134FE}" presName="gear1srcNode" presStyleLbl="node1" presStyleIdx="0" presStyleCnt="3"/>
      <dgm:spPr/>
      <dgm:t>
        <a:bodyPr/>
        <a:lstStyle/>
        <a:p>
          <a:endParaRPr lang="en-US"/>
        </a:p>
      </dgm:t>
    </dgm:pt>
    <dgm:pt modelId="{08889AFC-7056-40D0-97D1-B56D99F86DC1}" type="pres">
      <dgm:prSet presAssocID="{B720A8B1-0D9B-4186-9CC5-5083A2A134FE}" presName="gear1dstNode" presStyleLbl="node1" presStyleIdx="0" presStyleCnt="3"/>
      <dgm:spPr/>
      <dgm:t>
        <a:bodyPr/>
        <a:lstStyle/>
        <a:p>
          <a:endParaRPr lang="en-US"/>
        </a:p>
      </dgm:t>
    </dgm:pt>
    <dgm:pt modelId="{58CB6A53-00DF-43DA-BA38-5DCFB6638B39}" type="pres">
      <dgm:prSet presAssocID="{06EAF378-C523-4326-AAD4-13E997DA2976}" presName="gear2" presStyleLbl="node1" presStyleIdx="1" presStyleCnt="3" custAng="18100014" custScaleX="148818" custScaleY="147826" custLinFactNeighborX="-17347" custLinFactNeighborY="6072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115C62-3CD4-4473-BCFD-DB6E9E4A9B63}" type="pres">
      <dgm:prSet presAssocID="{06EAF378-C523-4326-AAD4-13E997DA2976}" presName="gear2srcNode" presStyleLbl="node1" presStyleIdx="1" presStyleCnt="3"/>
      <dgm:spPr/>
      <dgm:t>
        <a:bodyPr/>
        <a:lstStyle/>
        <a:p>
          <a:endParaRPr lang="en-US"/>
        </a:p>
      </dgm:t>
    </dgm:pt>
    <dgm:pt modelId="{BA766133-E2BA-4A26-9B18-4DB175A95E2B}" type="pres">
      <dgm:prSet presAssocID="{06EAF378-C523-4326-AAD4-13E997DA2976}" presName="gear2dstNode" presStyleLbl="node1" presStyleIdx="1" presStyleCnt="3"/>
      <dgm:spPr/>
      <dgm:t>
        <a:bodyPr/>
        <a:lstStyle/>
        <a:p>
          <a:endParaRPr lang="en-US"/>
        </a:p>
      </dgm:t>
    </dgm:pt>
    <dgm:pt modelId="{534C535A-FA7D-46F9-914A-A6DD8A23654C}" type="pres">
      <dgm:prSet presAssocID="{957D24EF-62F9-408C-9102-85D5C9B4B7D7}" presName="gear3" presStyleLbl="node1" presStyleIdx="2" presStyleCnt="3" custAng="1762713" custScaleX="171338" custScaleY="176022" custLinFactNeighborX="-3090" custLinFactNeighborY="2864"/>
      <dgm:spPr/>
      <dgm:t>
        <a:bodyPr/>
        <a:lstStyle/>
        <a:p>
          <a:endParaRPr lang="en-US"/>
        </a:p>
      </dgm:t>
    </dgm:pt>
    <dgm:pt modelId="{5AADC513-BACA-45BA-B640-70AC7B150D3A}" type="pres">
      <dgm:prSet presAssocID="{957D24EF-62F9-408C-9102-85D5C9B4B7D7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FAC6D9-CB86-40CB-9CD1-F5C9308E6DB6}" type="pres">
      <dgm:prSet presAssocID="{957D24EF-62F9-408C-9102-85D5C9B4B7D7}" presName="gear3srcNode" presStyleLbl="node1" presStyleIdx="2" presStyleCnt="3"/>
      <dgm:spPr/>
      <dgm:t>
        <a:bodyPr/>
        <a:lstStyle/>
        <a:p>
          <a:endParaRPr lang="en-US"/>
        </a:p>
      </dgm:t>
    </dgm:pt>
    <dgm:pt modelId="{C08BB106-0736-4C46-9B09-B951BE3B5928}" type="pres">
      <dgm:prSet presAssocID="{957D24EF-62F9-408C-9102-85D5C9B4B7D7}" presName="gear3dstNode" presStyleLbl="node1" presStyleIdx="2" presStyleCnt="3"/>
      <dgm:spPr/>
      <dgm:t>
        <a:bodyPr/>
        <a:lstStyle/>
        <a:p>
          <a:endParaRPr lang="en-US"/>
        </a:p>
      </dgm:t>
    </dgm:pt>
    <dgm:pt modelId="{5073DECA-A096-4596-8ABC-59C5786CD487}" type="pres">
      <dgm:prSet presAssocID="{87CAF0D7-D2CA-4C4E-BEE4-89CD6D39C4C9}" presName="connector1" presStyleLbl="sibTrans2D1" presStyleIdx="0" presStyleCnt="3" custLinFactNeighborX="40232" custLinFactNeighborY="-18042"/>
      <dgm:spPr/>
      <dgm:t>
        <a:bodyPr/>
        <a:lstStyle/>
        <a:p>
          <a:endParaRPr lang="en-US"/>
        </a:p>
      </dgm:t>
    </dgm:pt>
    <dgm:pt modelId="{9FF254FA-D45F-4ED9-8314-38111757BEF0}" type="pres">
      <dgm:prSet presAssocID="{A5628680-1C36-437D-B5CC-DB33078597FE}" presName="connector2" presStyleLbl="sibTrans2D1" presStyleIdx="1" presStyleCnt="3" custAng="19796897" custLinFactNeighborX="-30512" custLinFactNeighborY="33989"/>
      <dgm:spPr/>
      <dgm:t>
        <a:bodyPr/>
        <a:lstStyle/>
        <a:p>
          <a:endParaRPr lang="en-US"/>
        </a:p>
      </dgm:t>
    </dgm:pt>
    <dgm:pt modelId="{E6E7C3F9-59EA-4300-A364-3FB25CE906A1}" type="pres">
      <dgm:prSet presAssocID="{735D3925-8E8B-4A06-86BF-0D0F4872F32D}" presName="connector3" presStyleLbl="sibTrans2D1" presStyleIdx="2" presStyleCnt="3" custAng="20873990" custLinFactNeighborX="-40816" custLinFactNeighborY="7821"/>
      <dgm:spPr/>
      <dgm:t>
        <a:bodyPr/>
        <a:lstStyle/>
        <a:p>
          <a:endParaRPr lang="en-US"/>
        </a:p>
      </dgm:t>
    </dgm:pt>
  </dgm:ptLst>
  <dgm:cxnLst>
    <dgm:cxn modelId="{7E371F59-5C8D-42F9-B51E-0939A7F580CE}" type="presOf" srcId="{B720A8B1-0D9B-4186-9CC5-5083A2A134FE}" destId="{3E3EEEAD-F7CB-4AAB-A751-6E1ADE635CB6}" srcOrd="1" destOrd="0" presId="urn:microsoft.com/office/officeart/2005/8/layout/gear1"/>
    <dgm:cxn modelId="{010B7C46-C07B-4BCA-A8B7-DF736840513D}" type="presOf" srcId="{957D24EF-62F9-408C-9102-85D5C9B4B7D7}" destId="{5AADC513-BACA-45BA-B640-70AC7B150D3A}" srcOrd="1" destOrd="0" presId="urn:microsoft.com/office/officeart/2005/8/layout/gear1"/>
    <dgm:cxn modelId="{F2D52EAD-F76E-47B7-BFFF-9D497D5E20DC}" type="presOf" srcId="{735D3925-8E8B-4A06-86BF-0D0F4872F32D}" destId="{E6E7C3F9-59EA-4300-A364-3FB25CE906A1}" srcOrd="0" destOrd="0" presId="urn:microsoft.com/office/officeart/2005/8/layout/gear1"/>
    <dgm:cxn modelId="{FEF41EC7-9AE3-442D-AC06-5C9FE648092C}" type="presOf" srcId="{87CAF0D7-D2CA-4C4E-BEE4-89CD6D39C4C9}" destId="{5073DECA-A096-4596-8ABC-59C5786CD487}" srcOrd="0" destOrd="0" presId="urn:microsoft.com/office/officeart/2005/8/layout/gear1"/>
    <dgm:cxn modelId="{D2AF1356-C7DF-41B1-8F9C-23EA24F6CE6B}" type="presOf" srcId="{B720A8B1-0D9B-4186-9CC5-5083A2A134FE}" destId="{08889AFC-7056-40D0-97D1-B56D99F86DC1}" srcOrd="2" destOrd="0" presId="urn:microsoft.com/office/officeart/2005/8/layout/gear1"/>
    <dgm:cxn modelId="{E49DFF3A-38F2-433E-BF0B-5D127B82623F}" type="presOf" srcId="{957D24EF-62F9-408C-9102-85D5C9B4B7D7}" destId="{C08BB106-0736-4C46-9B09-B951BE3B5928}" srcOrd="3" destOrd="0" presId="urn:microsoft.com/office/officeart/2005/8/layout/gear1"/>
    <dgm:cxn modelId="{0E15E127-B481-445D-B59C-74B2D163B4E2}" type="presOf" srcId="{957D24EF-62F9-408C-9102-85D5C9B4B7D7}" destId="{8BFAC6D9-CB86-40CB-9CD1-F5C9308E6DB6}" srcOrd="2" destOrd="0" presId="urn:microsoft.com/office/officeart/2005/8/layout/gear1"/>
    <dgm:cxn modelId="{73C5BE9E-D3F7-4297-8678-3E213E8C2374}" type="presOf" srcId="{06EAF378-C523-4326-AAD4-13E997DA2976}" destId="{BA766133-E2BA-4A26-9B18-4DB175A95E2B}" srcOrd="2" destOrd="0" presId="urn:microsoft.com/office/officeart/2005/8/layout/gear1"/>
    <dgm:cxn modelId="{8A6AF259-0473-4C3F-9533-78727132328F}" type="presOf" srcId="{E7A58FDA-5C20-4709-9F22-CDE76D441498}" destId="{8AB27CFD-9479-4D7F-860B-D852F179314B}" srcOrd="0" destOrd="0" presId="urn:microsoft.com/office/officeart/2005/8/layout/gear1"/>
    <dgm:cxn modelId="{FB25DF54-ED73-4B16-A04B-22BB1A0B1D77}" srcId="{E7A58FDA-5C20-4709-9F22-CDE76D441498}" destId="{B720A8B1-0D9B-4186-9CC5-5083A2A134FE}" srcOrd="0" destOrd="0" parTransId="{996EE971-78DA-45AC-AE8C-DEC79E2AE1D8}" sibTransId="{87CAF0D7-D2CA-4C4E-BEE4-89CD6D39C4C9}"/>
    <dgm:cxn modelId="{C6981592-6C17-4E16-8FD1-321367C45905}" type="presOf" srcId="{957D24EF-62F9-408C-9102-85D5C9B4B7D7}" destId="{534C535A-FA7D-46F9-914A-A6DD8A23654C}" srcOrd="0" destOrd="0" presId="urn:microsoft.com/office/officeart/2005/8/layout/gear1"/>
    <dgm:cxn modelId="{87211F52-C7AB-4B6B-A901-0D299514A1A8}" type="presOf" srcId="{A5628680-1C36-437D-B5CC-DB33078597FE}" destId="{9FF254FA-D45F-4ED9-8314-38111757BEF0}" srcOrd="0" destOrd="0" presId="urn:microsoft.com/office/officeart/2005/8/layout/gear1"/>
    <dgm:cxn modelId="{6498DDFC-5C44-4960-9AE2-CAA270F9DF8E}" type="presOf" srcId="{B720A8B1-0D9B-4186-9CC5-5083A2A134FE}" destId="{091D5155-D870-4BDA-BC74-31ADAC0825D1}" srcOrd="0" destOrd="0" presId="urn:microsoft.com/office/officeart/2005/8/layout/gear1"/>
    <dgm:cxn modelId="{419DFBB1-1F17-4350-B4B7-CCB1998B941B}" type="presOf" srcId="{06EAF378-C523-4326-AAD4-13E997DA2976}" destId="{8D115C62-3CD4-4473-BCFD-DB6E9E4A9B63}" srcOrd="1" destOrd="0" presId="urn:microsoft.com/office/officeart/2005/8/layout/gear1"/>
    <dgm:cxn modelId="{4F1786B0-1E9D-42EC-A25C-AB7D5C88CD71}" srcId="{E7A58FDA-5C20-4709-9F22-CDE76D441498}" destId="{06EAF378-C523-4326-AAD4-13E997DA2976}" srcOrd="1" destOrd="0" parTransId="{883591E4-96AE-49A6-8D4D-2418F47736A4}" sibTransId="{A5628680-1C36-437D-B5CC-DB33078597FE}"/>
    <dgm:cxn modelId="{5390D895-CA9B-45E8-AF8A-DBE9C842BEE2}" srcId="{E7A58FDA-5C20-4709-9F22-CDE76D441498}" destId="{957D24EF-62F9-408C-9102-85D5C9B4B7D7}" srcOrd="2" destOrd="0" parTransId="{EB38C7E4-49D6-43C3-A914-B284FA1D3BF1}" sibTransId="{735D3925-8E8B-4A06-86BF-0D0F4872F32D}"/>
    <dgm:cxn modelId="{83BC076A-B321-4B9A-98FF-8182DB0CE36B}" type="presOf" srcId="{06EAF378-C523-4326-AAD4-13E997DA2976}" destId="{58CB6A53-00DF-43DA-BA38-5DCFB6638B39}" srcOrd="0" destOrd="0" presId="urn:microsoft.com/office/officeart/2005/8/layout/gear1"/>
    <dgm:cxn modelId="{D209B0A3-5AB2-483D-8C71-E76FC60F1BEA}" type="presParOf" srcId="{8AB27CFD-9479-4D7F-860B-D852F179314B}" destId="{091D5155-D870-4BDA-BC74-31ADAC0825D1}" srcOrd="0" destOrd="0" presId="urn:microsoft.com/office/officeart/2005/8/layout/gear1"/>
    <dgm:cxn modelId="{98C68253-618B-4067-BE32-FC002756BE7F}" type="presParOf" srcId="{8AB27CFD-9479-4D7F-860B-D852F179314B}" destId="{3E3EEEAD-F7CB-4AAB-A751-6E1ADE635CB6}" srcOrd="1" destOrd="0" presId="urn:microsoft.com/office/officeart/2005/8/layout/gear1"/>
    <dgm:cxn modelId="{BBBBA885-CB63-44B8-A5BD-95617B704148}" type="presParOf" srcId="{8AB27CFD-9479-4D7F-860B-D852F179314B}" destId="{08889AFC-7056-40D0-97D1-B56D99F86DC1}" srcOrd="2" destOrd="0" presId="urn:microsoft.com/office/officeart/2005/8/layout/gear1"/>
    <dgm:cxn modelId="{F6B5DBD5-7CD8-4F6C-A7D5-CA9E5DB4D066}" type="presParOf" srcId="{8AB27CFD-9479-4D7F-860B-D852F179314B}" destId="{58CB6A53-00DF-43DA-BA38-5DCFB6638B39}" srcOrd="3" destOrd="0" presId="urn:microsoft.com/office/officeart/2005/8/layout/gear1"/>
    <dgm:cxn modelId="{F16471A0-5021-46B4-866A-25374CCDE62E}" type="presParOf" srcId="{8AB27CFD-9479-4D7F-860B-D852F179314B}" destId="{8D115C62-3CD4-4473-BCFD-DB6E9E4A9B63}" srcOrd="4" destOrd="0" presId="urn:microsoft.com/office/officeart/2005/8/layout/gear1"/>
    <dgm:cxn modelId="{4A870B91-1C0D-414A-A2DD-AA1328D1D3A5}" type="presParOf" srcId="{8AB27CFD-9479-4D7F-860B-D852F179314B}" destId="{BA766133-E2BA-4A26-9B18-4DB175A95E2B}" srcOrd="5" destOrd="0" presId="urn:microsoft.com/office/officeart/2005/8/layout/gear1"/>
    <dgm:cxn modelId="{1AE1BE9C-F78B-4404-A9A7-DCCD2615E5E8}" type="presParOf" srcId="{8AB27CFD-9479-4D7F-860B-D852F179314B}" destId="{534C535A-FA7D-46F9-914A-A6DD8A23654C}" srcOrd="6" destOrd="0" presId="urn:microsoft.com/office/officeart/2005/8/layout/gear1"/>
    <dgm:cxn modelId="{4D08C605-717D-4587-A12D-C9669655688A}" type="presParOf" srcId="{8AB27CFD-9479-4D7F-860B-D852F179314B}" destId="{5AADC513-BACA-45BA-B640-70AC7B150D3A}" srcOrd="7" destOrd="0" presId="urn:microsoft.com/office/officeart/2005/8/layout/gear1"/>
    <dgm:cxn modelId="{B14776E6-C3D6-4373-8AE3-22840F1F5CEC}" type="presParOf" srcId="{8AB27CFD-9479-4D7F-860B-D852F179314B}" destId="{8BFAC6D9-CB86-40CB-9CD1-F5C9308E6DB6}" srcOrd="8" destOrd="0" presId="urn:microsoft.com/office/officeart/2005/8/layout/gear1"/>
    <dgm:cxn modelId="{A10421BA-40DC-46AA-B027-8E07E1C239C2}" type="presParOf" srcId="{8AB27CFD-9479-4D7F-860B-D852F179314B}" destId="{C08BB106-0736-4C46-9B09-B951BE3B5928}" srcOrd="9" destOrd="0" presId="urn:microsoft.com/office/officeart/2005/8/layout/gear1"/>
    <dgm:cxn modelId="{12EE6BC5-2458-4220-A0FD-E376A562DECC}" type="presParOf" srcId="{8AB27CFD-9479-4D7F-860B-D852F179314B}" destId="{5073DECA-A096-4596-8ABC-59C5786CD487}" srcOrd="10" destOrd="0" presId="urn:microsoft.com/office/officeart/2005/8/layout/gear1"/>
    <dgm:cxn modelId="{4F05E97A-3F52-4329-A393-8C98838C52CF}" type="presParOf" srcId="{8AB27CFD-9479-4D7F-860B-D852F179314B}" destId="{9FF254FA-D45F-4ED9-8314-38111757BEF0}" srcOrd="11" destOrd="0" presId="urn:microsoft.com/office/officeart/2005/8/layout/gear1"/>
    <dgm:cxn modelId="{F2538B1A-B7E8-41D5-A366-36A89EB24C02}" type="presParOf" srcId="{8AB27CFD-9479-4D7F-860B-D852F179314B}" destId="{E6E7C3F9-59EA-4300-A364-3FB25CE906A1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95163C-DFF8-3C49-A33A-D8EAE30AA542}">
      <dsp:nvSpPr>
        <dsp:cNvPr id="0" name=""/>
        <dsp:cNvSpPr/>
      </dsp:nvSpPr>
      <dsp:spPr>
        <a:xfrm>
          <a:off x="1987054" y="0"/>
          <a:ext cx="4525963" cy="4525963"/>
        </a:xfrm>
        <a:prstGeom prst="triangle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71AC00-B6FC-1D4D-9D98-F5204AF18890}">
      <dsp:nvSpPr>
        <dsp:cNvPr id="0" name=""/>
        <dsp:cNvSpPr/>
      </dsp:nvSpPr>
      <dsp:spPr>
        <a:xfrm>
          <a:off x="2741695" y="518460"/>
          <a:ext cx="2941875" cy="7223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Opinions, Arguments,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Intertextual Connections</a:t>
          </a:r>
          <a:endParaRPr lang="en-US" sz="1600" kern="1200" dirty="0"/>
        </a:p>
      </dsp:txBody>
      <dsp:txXfrm>
        <a:off x="2741695" y="518460"/>
        <a:ext cx="2941875" cy="722328"/>
      </dsp:txXfrm>
    </dsp:sp>
    <dsp:sp modelId="{15BE54F6-B140-184E-8234-33BEAACB49A5}">
      <dsp:nvSpPr>
        <dsp:cNvPr id="0" name=""/>
        <dsp:cNvSpPr/>
      </dsp:nvSpPr>
      <dsp:spPr>
        <a:xfrm>
          <a:off x="2785999" y="1373890"/>
          <a:ext cx="2941875" cy="5038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Inferences</a:t>
          </a:r>
          <a:endParaRPr lang="en-US" sz="2100" kern="1200" dirty="0"/>
        </a:p>
      </dsp:txBody>
      <dsp:txXfrm>
        <a:off x="2785999" y="1373890"/>
        <a:ext cx="2941875" cy="503866"/>
      </dsp:txXfrm>
    </dsp:sp>
    <dsp:sp modelId="{42C19DFF-2D9A-5643-AE58-D80A9A14D2EC}">
      <dsp:nvSpPr>
        <dsp:cNvPr id="0" name=""/>
        <dsp:cNvSpPr/>
      </dsp:nvSpPr>
      <dsp:spPr>
        <a:xfrm>
          <a:off x="2756463" y="2012990"/>
          <a:ext cx="2941875" cy="5038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Author’s Purpose</a:t>
          </a:r>
          <a:endParaRPr lang="en-US" sz="2100" kern="1200" dirty="0"/>
        </a:p>
      </dsp:txBody>
      <dsp:txXfrm>
        <a:off x="2756463" y="2012990"/>
        <a:ext cx="2941875" cy="503866"/>
      </dsp:txXfrm>
    </dsp:sp>
    <dsp:sp modelId="{D6C73D77-FCED-8343-81C1-A17ACA67F260}">
      <dsp:nvSpPr>
        <dsp:cNvPr id="0" name=""/>
        <dsp:cNvSpPr/>
      </dsp:nvSpPr>
      <dsp:spPr>
        <a:xfrm>
          <a:off x="2771231" y="2612314"/>
          <a:ext cx="2941875" cy="5038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Vocab &amp; Text Structure</a:t>
          </a:r>
          <a:endParaRPr lang="en-US" sz="2100" kern="1200" dirty="0"/>
        </a:p>
      </dsp:txBody>
      <dsp:txXfrm>
        <a:off x="2771231" y="2612314"/>
        <a:ext cx="2941875" cy="503866"/>
      </dsp:txXfrm>
    </dsp:sp>
    <dsp:sp modelId="{A378ED57-D1B6-DC40-800B-F48E0FAE9B34}">
      <dsp:nvSpPr>
        <dsp:cNvPr id="0" name=""/>
        <dsp:cNvSpPr/>
      </dsp:nvSpPr>
      <dsp:spPr>
        <a:xfrm>
          <a:off x="2741695" y="3253193"/>
          <a:ext cx="2941875" cy="5038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Key Details</a:t>
          </a:r>
          <a:endParaRPr lang="en-US" sz="2100" kern="1200" dirty="0"/>
        </a:p>
      </dsp:txBody>
      <dsp:txXfrm>
        <a:off x="2741695" y="3253193"/>
        <a:ext cx="2941875" cy="503866"/>
      </dsp:txXfrm>
    </dsp:sp>
    <dsp:sp modelId="{20ED39E7-6F07-7D4C-AF11-3983FAD7FBB0}">
      <dsp:nvSpPr>
        <dsp:cNvPr id="0" name=""/>
        <dsp:cNvSpPr/>
      </dsp:nvSpPr>
      <dsp:spPr>
        <a:xfrm>
          <a:off x="2756492" y="3906063"/>
          <a:ext cx="2941875" cy="5038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General Understandings</a:t>
          </a:r>
          <a:endParaRPr lang="en-US" sz="2100" kern="1200" dirty="0"/>
        </a:p>
      </dsp:txBody>
      <dsp:txXfrm>
        <a:off x="2756492" y="3906063"/>
        <a:ext cx="2941875" cy="50386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91D5155-D870-4BDA-BC74-31ADAC0825D1}">
      <dsp:nvSpPr>
        <dsp:cNvPr id="0" name=""/>
        <dsp:cNvSpPr/>
      </dsp:nvSpPr>
      <dsp:spPr>
        <a:xfrm rot="3221674">
          <a:off x="4323763" y="2421945"/>
          <a:ext cx="3135303" cy="3220539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Text Dependent Questions</a:t>
          </a:r>
          <a:endParaRPr lang="en-US" sz="2800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 rot="3221674">
        <a:off x="4323763" y="2421945"/>
        <a:ext cx="3135303" cy="3220539"/>
      </dsp:txXfrm>
    </dsp:sp>
    <dsp:sp modelId="{58CB6A53-00DF-43DA-BA38-5DCFB6638B39}">
      <dsp:nvSpPr>
        <dsp:cNvPr id="0" name=""/>
        <dsp:cNvSpPr/>
      </dsp:nvSpPr>
      <dsp:spPr>
        <a:xfrm rot="18100014">
          <a:off x="613280" y="3066314"/>
          <a:ext cx="3311260" cy="3289187"/>
        </a:xfrm>
        <a:prstGeom prst="gear6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Complex Text </a:t>
          </a:r>
          <a:endParaRPr lang="en-US" sz="2800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 rot="18100014">
        <a:off x="613280" y="3066314"/>
        <a:ext cx="3311260" cy="3289187"/>
      </dsp:txXfrm>
    </dsp:sp>
    <dsp:sp modelId="{534C535A-FA7D-46F9-914A-A6DD8A23654C}">
      <dsp:nvSpPr>
        <dsp:cNvPr id="0" name=""/>
        <dsp:cNvSpPr/>
      </dsp:nvSpPr>
      <dsp:spPr>
        <a:xfrm rot="862713">
          <a:off x="1642388" y="-58730"/>
          <a:ext cx="3697937" cy="3874806"/>
        </a:xfrm>
        <a:prstGeom prst="gear6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Close Analytical Reading</a:t>
          </a:r>
          <a:endParaRPr lang="en-US" sz="2800" kern="1200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sp:txBody>
      <dsp:txXfrm rot="1762713">
        <a:off x="2442963" y="801618"/>
        <a:ext cx="2096786" cy="2154107"/>
      </dsp:txXfrm>
    </dsp:sp>
    <dsp:sp modelId="{5073DECA-A096-4596-8ABC-59C5786CD487}">
      <dsp:nvSpPr>
        <dsp:cNvPr id="0" name=""/>
        <dsp:cNvSpPr/>
      </dsp:nvSpPr>
      <dsp:spPr>
        <a:xfrm>
          <a:off x="4373173" y="1793390"/>
          <a:ext cx="3916070" cy="3916070"/>
        </a:xfrm>
        <a:prstGeom prst="circularArrow">
          <a:avLst>
            <a:gd name="adj1" fmla="val 4687"/>
            <a:gd name="adj2" fmla="val 299029"/>
            <a:gd name="adj3" fmla="val 2541405"/>
            <a:gd name="adj4" fmla="val 15807939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F254FA-D45F-4ED9-8314-38111757BEF0}">
      <dsp:nvSpPr>
        <dsp:cNvPr id="0" name=""/>
        <dsp:cNvSpPr/>
      </dsp:nvSpPr>
      <dsp:spPr>
        <a:xfrm rot="19796897">
          <a:off x="-24629" y="2716100"/>
          <a:ext cx="2845269" cy="284526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E7C3F9-59EA-4300-A364-3FB25CE906A1}">
      <dsp:nvSpPr>
        <dsp:cNvPr id="0" name=""/>
        <dsp:cNvSpPr/>
      </dsp:nvSpPr>
      <dsp:spPr>
        <a:xfrm rot="20873990">
          <a:off x="727400" y="468697"/>
          <a:ext cx="3067773" cy="306777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55FC91F-997F-4A6F-A431-28DF7851C3A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2520FA6-1E92-4586-847A-9C38CA04B86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B5550EE-8CDE-4089-84DA-86B43C56CDE3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2A044CA-E820-44F5-B752-FBF12994C5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700406" y="4415157"/>
            <a:ext cx="5609588" cy="418369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50" tIns="46076" rIns="92150" bIns="46076"/>
          <a:lstStyle/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FAAB21-6418-4188-B705-28CDDE5C312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hape 236"/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66563" name="Shape 237"/>
          <p:cNvSpPr txBox="1">
            <a:spLocks noGrp="1"/>
          </p:cNvSpPr>
          <p:nvPr>
            <p:ph type="body" idx="1"/>
          </p:nvPr>
        </p:nvSpPr>
        <p:spPr bwMode="auto">
          <a:xfrm>
            <a:off x="701040" y="4415790"/>
            <a:ext cx="5608320" cy="1571415"/>
          </a:xfrm>
          <a:noFill/>
        </p:spPr>
        <p:txBody>
          <a:bodyPr vert="horz" wrap="square" numCol="1" compatLnSpc="1">
            <a:prstTxWarp prst="textNoShape">
              <a:avLst/>
            </a:prstTxWarp>
            <a:sp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sz="1200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45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46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7190EF-A3CB-4768-96E3-BC0E90C50D7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.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F0E7792-BBC7-4DCC-B32A-658B3F2B1EC7}" type="slidenum">
              <a:rPr lang="en-US" smtClean="0">
                <a:latin typeface="Arial" pitchFamily="34" charset="0"/>
                <a:cs typeface="Arial" pitchFamily="34" charset="0"/>
              </a:rPr>
              <a:pPr/>
              <a:t>28</a:t>
            </a:fld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A044CA-E820-44F5-B752-FBF12994C5EA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5029200"/>
            <a:ext cx="7772400" cy="933450"/>
          </a:xfrm>
        </p:spPr>
        <p:txBody>
          <a:bodyPr anchor="b">
            <a:normAutofit/>
          </a:bodyPr>
          <a:lstStyle>
            <a:lvl1pPr algn="r">
              <a:defRPr sz="320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5816604"/>
            <a:ext cx="6400800" cy="68580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80462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19928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273050"/>
            <a:ext cx="20574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273050"/>
            <a:ext cx="426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4600" y="1435100"/>
            <a:ext cx="20574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686538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4568825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0" y="3810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0" y="51355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382516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36172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629555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495800" y="1524000"/>
            <a:ext cx="4191000" cy="83820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4495800" y="2362200"/>
            <a:ext cx="4191000" cy="83820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495800" y="3200400"/>
            <a:ext cx="4191000" cy="83820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495800" y="4038600"/>
            <a:ext cx="4191000" cy="83820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8126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2514599" y="1066800"/>
            <a:ext cx="2514599" cy="2362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066800"/>
            <a:ext cx="3657600" cy="23622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2514599" y="3581400"/>
            <a:ext cx="2514599" cy="2438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5181600" y="3581400"/>
            <a:ext cx="3657600" cy="24384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074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2514600" y="3581400"/>
            <a:ext cx="1981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4694904" y="3581400"/>
            <a:ext cx="1981200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6858000" y="3581400"/>
            <a:ext cx="1981199" cy="2544763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2514600" y="1295400"/>
            <a:ext cx="1981200" cy="2209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4694904" y="1295400"/>
            <a:ext cx="1981200" cy="2209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6858001" y="1295400"/>
            <a:ext cx="1981199" cy="2209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47843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495800" y="1524000"/>
            <a:ext cx="4191000" cy="83820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4495800" y="2362200"/>
            <a:ext cx="4191000" cy="83820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495800" y="3200400"/>
            <a:ext cx="4191000" cy="83820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495800" y="4038600"/>
            <a:ext cx="4191000" cy="83820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87934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2514599" y="1066800"/>
            <a:ext cx="2514599" cy="2362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066800"/>
            <a:ext cx="3657600" cy="23622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2514599" y="3581400"/>
            <a:ext cx="2514599" cy="2438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5181600" y="3581400"/>
            <a:ext cx="3657600" cy="24384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8079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400" y="4495800"/>
            <a:ext cx="4572000" cy="933450"/>
          </a:xfrm>
        </p:spPr>
        <p:txBody>
          <a:bodyPr anchor="b">
            <a:normAutofit/>
          </a:bodyPr>
          <a:lstStyle>
            <a:lvl1pPr algn="r">
              <a:defRPr sz="40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5334000"/>
            <a:ext cx="6400800" cy="68580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4385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5075C-470D-40AB-839D-0B5D62D1135B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8F79-36AA-4567-B6FE-04D1916EEBB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5075C-470D-40AB-839D-0B5D62D1135B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8F79-36AA-4567-B6FE-04D1916EEBB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5075C-470D-40AB-839D-0B5D62D1135B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8F79-36AA-4567-B6FE-04D1916EEBB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5075C-470D-40AB-839D-0B5D62D1135B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8F79-36AA-4567-B6FE-04D1916EEBB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5075C-470D-40AB-839D-0B5D62D1135B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8F79-36AA-4567-B6FE-04D1916EEBB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5075C-470D-40AB-839D-0B5D62D1135B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8F79-36AA-4567-B6FE-04D1916EEBB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5075C-470D-40AB-839D-0B5D62D1135B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8F79-36AA-4567-B6FE-04D1916EEBB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5075C-470D-40AB-839D-0B5D62D1135B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8F79-36AA-4567-B6FE-04D1916EEBB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5075C-470D-40AB-839D-0B5D62D1135B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8F79-36AA-4567-B6FE-04D1916EEBB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5075C-470D-40AB-839D-0B5D62D1135B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8F79-36AA-4567-B6FE-04D1916EEBB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249388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5075C-470D-40AB-839D-0B5D62D1135B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8F79-36AA-4567-B6FE-04D1916EEBB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495800" y="1524000"/>
            <a:ext cx="4191000" cy="83820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4495800" y="2362200"/>
            <a:ext cx="4191000" cy="83820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495800" y="3200400"/>
            <a:ext cx="4191000" cy="83820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4495800" y="4038600"/>
            <a:ext cx="4191000" cy="838200"/>
          </a:xfrm>
        </p:spPr>
        <p:txBody>
          <a:bodyPr anchor="ctr"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8126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2514599" y="1066800"/>
            <a:ext cx="2514599" cy="2362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066800"/>
            <a:ext cx="3657600" cy="23622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2514599" y="3581400"/>
            <a:ext cx="2514599" cy="2438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5181600" y="3581400"/>
            <a:ext cx="3657600" cy="24384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074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e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171450" indent="-171450">
              <a:buFont typeface="Arial" pitchFamily="34" charset="0"/>
              <a:buChar char="•"/>
              <a:defRPr sz="2400"/>
            </a:lvl1pPr>
            <a:lvl2pPr marL="628650" indent="-171450">
              <a:buFont typeface="Arial" pitchFamily="34" charset="0"/>
              <a:buChar char="•"/>
              <a:defRPr sz="2000"/>
            </a:lvl2pPr>
            <a:lvl3pPr marL="1085850" indent="-171450">
              <a:buFont typeface="Arial" pitchFamily="34" charset="0"/>
              <a:buChar char="•"/>
              <a:defRPr sz="1800"/>
            </a:lvl3pPr>
            <a:lvl4pPr marL="1543050" indent="-171450">
              <a:buFont typeface="Arial" pitchFamily="34" charset="0"/>
              <a:buChar char="•"/>
              <a:defRPr sz="1600"/>
            </a:lvl4pPr>
            <a:lvl5pPr marL="2000250" indent="-171450">
              <a:buFont typeface="Arial" pitchFamily="34" charset="0"/>
              <a:buChar char="•"/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47803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Light Backgro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9075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9087" y="4167187"/>
            <a:ext cx="620871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9087" y="2667000"/>
            <a:ext cx="62087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6405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0" y="1219200"/>
            <a:ext cx="3048000" cy="4906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1200" y="1219200"/>
            <a:ext cx="3048000" cy="4906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5408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0" y="1265238"/>
            <a:ext cx="30480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4600" y="1981200"/>
            <a:ext cx="3048000" cy="4144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90002" y="1265238"/>
            <a:ext cx="304919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90002" y="1981200"/>
            <a:ext cx="3049198" cy="4144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42790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81632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81250" cy="68580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762000" y="0"/>
            <a:ext cx="238125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0800" y="274638"/>
            <a:ext cx="6248400" cy="7921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800" y="1219200"/>
            <a:ext cx="62484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7948D-65B7-4FEC-80B5-36D7629B101D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9AA8B-2E7A-4BBC-8FDE-CA7CF71DD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10521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4032" r:id="rId18"/>
    <p:sldLayoutId id="2147484033" r:id="rId1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tx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12000"/>
                <a:lumOff val="88000"/>
              </a:schemeClr>
            </a:gs>
            <a:gs pos="100000">
              <a:schemeClr val="accent1">
                <a:lumMod val="67000"/>
                <a:lumOff val="33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5075C-470D-40AB-839D-0B5D62D1135B}" type="datetimeFigureOut">
              <a:rPr lang="en-US" smtClean="0"/>
              <a:pPr/>
              <a:t>6/12/2014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18F79-36AA-4567-B6FE-04D1916EEBB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4034" r:id="rId12"/>
    <p:sldLayoutId id="214748403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Relationship Id="rId6" Type="http://schemas.openxmlformats.org/officeDocument/2006/relationships/image" Target="http://matthewjamestaylor.com/img/post/sharpening-pencils-standard-point.jpg" TargetMode="Externa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4" Type="http://schemas.openxmlformats.org/officeDocument/2006/relationships/image" Target="http://criticalthinkingworks.com/wp-content/uploads/2012/03/read_ask_questions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http://criticalthinkingworks.com/wp-content/uploads/2012/03/read_ask_questions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4" Type="http://schemas.openxmlformats.org/officeDocument/2006/relationships/image" Target="http://criticalthinkingworks.com/wp-content/uploads/2012/03/read_ask_questions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4" Type="http://schemas.openxmlformats.org/officeDocument/2006/relationships/image" Target="http://criticalthinkingworks.com/wp-content/uploads/2012/03/read_ask_questions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Relationship Id="rId4" Type="http://schemas.openxmlformats.org/officeDocument/2006/relationships/image" Target="http://criticalthinkingworks.com/wp-content/uploads/2012/03/read_ask_questions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google.com/url?sa=i&amp;rct=j&amp;q=reading+questions&amp;source=images&amp;cd=&amp;cad=rja&amp;docid=R_MoEX3dfsJt_M&amp;tbnid=on30yc8kkpMKAM:&amp;ved=0CAUQjRw&amp;url=http://silmarysvillelibrary.blogspot.com/2012/11/dont-level-your-childs-reading.html&amp;ei=feIjUbiDKKje0gGNjoA4&amp;psig=AFQjCNHXETpt7yqqZGFvVwAiGOELdrOyGA&amp;ust=1361392610020322" TargetMode="External"/><Relationship Id="rId1" Type="http://schemas.openxmlformats.org/officeDocument/2006/relationships/slideLayout" Target="../slideLayouts/slideLayout2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reading+questions&amp;source=images&amp;cd=&amp;cad=rja&amp;docid=R_MoEX3dfsJt_M&amp;tbnid=on30yc8kkpMKAM:&amp;ved=0CAUQjRw&amp;url=http://silmarysvillelibrary.blogspot.com/2012/11/dont-level-your-childs-reading.html&amp;ei=feIjUbiDKKje0gGNjoA4&amp;psig=AFQjCNHXETpt7yqqZGFvVwAiGOELdrOyGA&amp;ust=1361392610020322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4" Type="http://schemas.openxmlformats.org/officeDocument/2006/relationships/image" Target="http://criticalthinkingworks.com/wp-content/uploads/2012/03/read_ask_questions.jpg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mailto:jroberts@msde.state.md.us" TargetMode="Externa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7D86B8-6EC0-4375-8FCB-EFD8CAEC12E4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657600" y="1828800"/>
            <a:ext cx="5715000" cy="3505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228600" y="5562600"/>
            <a:ext cx="8686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smtClean="0">
                <a:solidFill>
                  <a:schemeClr val="bg1"/>
                </a:solidFill>
                <a:latin typeface="Arial" pitchFamily="34" charset="0"/>
              </a:rPr>
              <a:t>Maryland College and Career Readiness Conference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 smtClean="0">
                <a:solidFill>
                  <a:schemeClr val="bg1"/>
                </a:solidFill>
                <a:latin typeface="Arial" pitchFamily="34" charset="0"/>
              </a:rPr>
              <a:t>Summer 2014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71800" y="457200"/>
            <a:ext cx="2743200" cy="8606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66800" y="2362201"/>
            <a:ext cx="7010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C000"/>
                </a:solidFill>
              </a:rPr>
              <a:t>Constructing Text Dependent Questions</a:t>
            </a:r>
          </a:p>
          <a:p>
            <a:pPr algn="ctr"/>
            <a:r>
              <a:rPr lang="en-US" sz="4800" b="1" dirty="0" smtClean="0">
                <a:solidFill>
                  <a:srgbClr val="FFC000"/>
                </a:solidFill>
              </a:rPr>
              <a:t> for the Science Classroom</a:t>
            </a:r>
            <a:endParaRPr lang="en-US" sz="4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87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24000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rgbClr val="FFC000"/>
                </a:solidFill>
              </a:rPr>
              <a:t>Why Text-Dependent Questions in the science classroom?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2133600"/>
            <a:ext cx="8229600" cy="3916363"/>
          </a:xfrm>
        </p:spPr>
        <p:txBody>
          <a:bodyPr/>
          <a:lstStyle/>
          <a:p>
            <a:r>
              <a:rPr lang="en-US" dirty="0" smtClean="0"/>
              <a:t>Analyzing , synthesizing, and applying  information from a variety of texts is an expectation of NGSS and MCC-R Standards.</a:t>
            </a:r>
          </a:p>
          <a:p>
            <a:endParaRPr lang="en-US" sz="900" dirty="0" smtClean="0"/>
          </a:p>
          <a:p>
            <a:r>
              <a:rPr lang="en-US" dirty="0" smtClean="0"/>
              <a:t>Text-dependent questions guide students in accessing information and provide a scaffold towards independent reading and deep understanding of core ideas. </a:t>
            </a:r>
            <a:endParaRPr lang="en-US" dirty="0"/>
          </a:p>
        </p:txBody>
      </p:sp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838200"/>
            <a:ext cx="2133600" cy="93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/>
            </a:gs>
            <a:gs pos="100000">
              <a:schemeClr val="accent1">
                <a:lumMod val="67000"/>
                <a:lumOff val="33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505200"/>
            <a:ext cx="7772400" cy="18288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FFC000"/>
                </a:solidFill>
              </a:rPr>
              <a:t>Text-Dependent Questions 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A First Glance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2050" name="Picture 2" descr="http://netdna.copyblogger.com/images/critical-thin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685800"/>
            <a:ext cx="4286250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81000"/>
            <a:ext cx="7315200" cy="616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C000"/>
                </a:solidFill>
              </a:rPr>
              <a:t>Is the text aligned to the NGSS Three-Dimension learning?</a:t>
            </a:r>
            <a:endParaRPr lang="en-US" sz="4000" b="1" dirty="0">
              <a:solidFill>
                <a:srgbClr val="FFC000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304800" y="1828800"/>
            <a:ext cx="8686800" cy="4373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>
                <a:solidFill>
                  <a:srgbClr val="FF3300"/>
                </a:solidFill>
              </a:rPr>
              <a:t>NGSS Disciplinary Core Idea</a:t>
            </a:r>
            <a:r>
              <a:rPr lang="en-US" sz="2400" b="1" dirty="0" smtClean="0">
                <a:solidFill>
                  <a:srgbClr val="FF0000"/>
                </a:solidFill>
              </a:rPr>
              <a:t>:  </a:t>
            </a:r>
            <a:r>
              <a:rPr lang="en-US" sz="2400" b="1" dirty="0" smtClean="0"/>
              <a:t>HS-ESS3.2-A  Natural Resource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All forms of energy production…have associated economic, social, and geopolitical costs and risks as well as benefits. New technologies and social regulations can change the balance of these factors.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b="1" dirty="0" smtClean="0">
                <a:solidFill>
                  <a:srgbClr val="6D22DC"/>
                </a:solidFill>
              </a:rPr>
              <a:t>NGSS Practices</a:t>
            </a:r>
            <a:endParaRPr lang="en-US" sz="2400" dirty="0" smtClean="0">
              <a:solidFill>
                <a:srgbClr val="6D22DC"/>
              </a:solidFill>
            </a:endParaRPr>
          </a:p>
          <a:p>
            <a:pPr marL="457200" indent="-91440">
              <a:spcBef>
                <a:spcPts val="0"/>
              </a:spcBef>
            </a:pPr>
            <a:r>
              <a:rPr lang="en-US" sz="2400" dirty="0" smtClean="0"/>
              <a:t> Explanation (</a:t>
            </a:r>
            <a:r>
              <a:rPr lang="en-US" sz="2400" i="1" dirty="0" smtClean="0"/>
              <a:t>post reading task</a:t>
            </a:r>
            <a:r>
              <a:rPr lang="en-US" sz="2400" dirty="0" smtClean="0"/>
              <a:t>)</a:t>
            </a:r>
          </a:p>
          <a:p>
            <a:pPr marL="457200" indent="-91440">
              <a:spcBef>
                <a:spcPts val="0"/>
              </a:spcBef>
            </a:pPr>
            <a:r>
              <a:rPr lang="en-US" sz="2400" dirty="0" smtClean="0"/>
              <a:t> Obtaining, Evaluating, and Communicating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solidFill>
                  <a:srgbClr val="00B050"/>
                </a:solidFill>
              </a:rPr>
              <a:t>NGSS Crosscutting Concepts</a:t>
            </a:r>
          </a:p>
          <a:p>
            <a:pPr marL="457200" indent="-91440">
              <a:spcBef>
                <a:spcPts val="0"/>
              </a:spcBef>
            </a:pPr>
            <a:r>
              <a:rPr lang="en-US" sz="2400" dirty="0" smtClean="0"/>
              <a:t>Cause and Effect</a:t>
            </a:r>
          </a:p>
          <a:p>
            <a:pPr>
              <a:buNone/>
            </a:pPr>
            <a:endParaRPr lang="en-US" sz="2400" b="1" dirty="0" smtClean="0">
              <a:solidFill>
                <a:srgbClr val="FF0000"/>
              </a:solidFill>
            </a:endParaRPr>
          </a:p>
          <a:p>
            <a:endParaRPr lang="en-US" sz="2400" dirty="0" smtClean="0"/>
          </a:p>
          <a:p>
            <a:pPr>
              <a:buNone/>
            </a:pPr>
            <a:endParaRPr lang="en-US" sz="2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Thinking About the Questions!</a:t>
            </a:r>
            <a:endParaRPr lang="en-US" sz="5400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81200"/>
            <a:ext cx="8229600" cy="48768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Is the question </a:t>
            </a:r>
            <a:r>
              <a:rPr lang="en-US" sz="4000" dirty="0" smtClean="0">
                <a:solidFill>
                  <a:srgbClr val="FF0000"/>
                </a:solidFill>
              </a:rPr>
              <a:t>text-dependent</a:t>
            </a:r>
            <a:r>
              <a:rPr lang="en-US" sz="4000" dirty="0" smtClean="0"/>
              <a:t>?</a:t>
            </a:r>
          </a:p>
          <a:p>
            <a:endParaRPr lang="en-US" sz="1800" dirty="0" smtClean="0"/>
          </a:p>
          <a:p>
            <a:r>
              <a:rPr lang="en-US" sz="4000" dirty="0" smtClean="0"/>
              <a:t>Is the question </a:t>
            </a:r>
            <a:r>
              <a:rPr lang="en-US" sz="4000" dirty="0" smtClean="0">
                <a:solidFill>
                  <a:srgbClr val="FF0000"/>
                </a:solidFill>
              </a:rPr>
              <a:t>worth asking</a:t>
            </a:r>
            <a:r>
              <a:rPr lang="en-US" sz="4000" dirty="0" smtClean="0"/>
              <a:t>?</a:t>
            </a:r>
          </a:p>
          <a:p>
            <a:endParaRPr lang="en-US" sz="1800" dirty="0" smtClean="0"/>
          </a:p>
          <a:p>
            <a:r>
              <a:rPr lang="en-US" sz="4000" dirty="0" smtClean="0"/>
              <a:t>Does the question support the </a:t>
            </a:r>
            <a:r>
              <a:rPr lang="en-US" sz="4000" dirty="0" smtClean="0">
                <a:solidFill>
                  <a:srgbClr val="FF0000"/>
                </a:solidFill>
              </a:rPr>
              <a:t>understanding of the core idea</a:t>
            </a:r>
            <a:r>
              <a:rPr lang="en-US" sz="4000" dirty="0" smtClean="0"/>
              <a:t>(s)?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/>
            </a:r>
            <a:br>
              <a:rPr lang="en-US" b="1" dirty="0" smtClean="0">
                <a:solidFill>
                  <a:srgbClr val="FFC000"/>
                </a:solidFill>
              </a:rPr>
            </a:br>
            <a:r>
              <a:rPr lang="en-US" b="1" dirty="0" smtClean="0">
                <a:solidFill>
                  <a:srgbClr val="FFC000"/>
                </a:solidFill>
              </a:rPr>
              <a:t>Evaluate a Text Dependent Question</a:t>
            </a:r>
            <a:br>
              <a:rPr lang="en-US" b="1" dirty="0" smtClean="0">
                <a:solidFill>
                  <a:srgbClr val="FFC000"/>
                </a:solidFill>
              </a:rPr>
            </a:b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609600" y="1828800"/>
            <a:ext cx="8305800" cy="609600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What are wind farms?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1676400" y="2971800"/>
            <a:ext cx="6858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Is the question text dependent?</a:t>
            </a:r>
          </a:p>
          <a:p>
            <a:pPr marL="514350" indent="-514350">
              <a:buFont typeface="+mj-lt"/>
              <a:buAutoNum type="arabicPeriod"/>
            </a:pPr>
            <a:endParaRPr lang="en-US" sz="10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Is the question worth asking?</a:t>
            </a:r>
          </a:p>
          <a:p>
            <a:pPr marL="514350" indent="-514350">
              <a:buFont typeface="+mj-lt"/>
              <a:buAutoNum type="arabicPeriod"/>
            </a:pPr>
            <a:endParaRPr lang="en-US" sz="10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Does the question support the understanding of the core idea(s)?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44562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/>
            </a:r>
            <a:br>
              <a:rPr lang="en-US" b="1" dirty="0" smtClean="0">
                <a:solidFill>
                  <a:srgbClr val="FFC000"/>
                </a:solidFill>
              </a:rPr>
            </a:br>
            <a:r>
              <a:rPr lang="en-US" b="1" dirty="0" smtClean="0">
                <a:solidFill>
                  <a:srgbClr val="FFC000"/>
                </a:solidFill>
              </a:rPr>
              <a:t>Evaluate a Text Dependent Question</a:t>
            </a:r>
            <a:br>
              <a:rPr lang="en-US" b="1" dirty="0" smtClean="0">
                <a:solidFill>
                  <a:srgbClr val="FFC000"/>
                </a:solidFill>
              </a:rPr>
            </a:br>
            <a:endParaRPr lang="en-US" dirty="0"/>
          </a:p>
        </p:txBody>
      </p:sp>
      <p:sp>
        <p:nvSpPr>
          <p:cNvPr id="9" name="Content Placeholder 8"/>
          <p:cNvSpPr txBox="1">
            <a:spLocks noGrp="1"/>
          </p:cNvSpPr>
          <p:nvPr>
            <p:ph idx="1"/>
          </p:nvPr>
        </p:nvSpPr>
        <p:spPr>
          <a:xfrm>
            <a:off x="457200" y="1752600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b="1" dirty="0" smtClean="0"/>
              <a:t>How long can some wind  power companies be allowed to kill eagles?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0" y="3276600"/>
            <a:ext cx="6858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Is the question text dependent?</a:t>
            </a:r>
          </a:p>
          <a:p>
            <a:pPr marL="514350" indent="-514350">
              <a:buFont typeface="+mj-lt"/>
              <a:buAutoNum type="arabicPeriod"/>
            </a:pPr>
            <a:endParaRPr lang="en-US" sz="10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Is the question worth asking?</a:t>
            </a:r>
          </a:p>
          <a:p>
            <a:pPr marL="514350" indent="-514350">
              <a:buFont typeface="+mj-lt"/>
              <a:buAutoNum type="arabicPeriod"/>
            </a:pPr>
            <a:endParaRPr lang="en-US" sz="10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Does the question support the understanding of the core idea(s)?</a:t>
            </a:r>
            <a:endParaRPr 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Evaluate a Text Dependent Question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1752600"/>
            <a:ext cx="8458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Re-read paragraph 2.   What is the meaning of the phrase “free ride” in the second sentence?  What evidence in the text supports your response?</a:t>
            </a:r>
            <a:endParaRPr lang="en-US" sz="2800" b="1" dirty="0"/>
          </a:p>
        </p:txBody>
      </p:sp>
      <p:sp>
        <p:nvSpPr>
          <p:cNvPr id="5" name="Rectangle 4"/>
          <p:cNvSpPr/>
          <p:nvPr/>
        </p:nvSpPr>
        <p:spPr>
          <a:xfrm>
            <a:off x="1371600" y="3657600"/>
            <a:ext cx="6858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Is the question text dependent?</a:t>
            </a:r>
          </a:p>
          <a:p>
            <a:pPr marL="514350" indent="-514350">
              <a:buFont typeface="+mj-lt"/>
              <a:buAutoNum type="arabicPeriod"/>
            </a:pPr>
            <a:endParaRPr lang="en-US" sz="10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Is the question worth asking?</a:t>
            </a:r>
          </a:p>
          <a:p>
            <a:pPr marL="514350" indent="-514350">
              <a:buFont typeface="+mj-lt"/>
              <a:buAutoNum type="arabicPeriod"/>
            </a:pPr>
            <a:endParaRPr lang="en-US" sz="10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Does the question support the understanding of the core idea(s)?</a:t>
            </a:r>
            <a:endParaRPr lang="en-US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/>
            </a:gs>
            <a:gs pos="100000">
              <a:schemeClr val="accent1">
                <a:lumMod val="67000"/>
                <a:lumOff val="33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57200" y="1066800"/>
            <a:ext cx="8077200" cy="2301240"/>
          </a:xfrm>
        </p:spPr>
        <p:txBody>
          <a:bodyPr>
            <a:noAutofit/>
          </a:bodyPr>
          <a:lstStyle/>
          <a:p>
            <a:pPr algn="ctr"/>
            <a:r>
              <a:rPr lang="en-US" sz="6600" b="1" dirty="0" smtClean="0">
                <a:solidFill>
                  <a:srgbClr val="FFC000"/>
                </a:solidFill>
              </a:rPr>
              <a:t>How to Craft Questions</a:t>
            </a:r>
            <a:endParaRPr lang="en-US" sz="6600" b="1" dirty="0">
              <a:solidFill>
                <a:srgbClr val="FFC000"/>
              </a:solidFill>
            </a:endParaRPr>
          </a:p>
        </p:txBody>
      </p:sp>
      <p:pic>
        <p:nvPicPr>
          <p:cNvPr id="30722" name="Picture 2" descr="https://encrypted-tbn2.gstatic.com/images?q=tbn:ANd9GcRVY3Btb7yVOarowW5K2KgS80s_4Lq1U6glEc4-HL0Oh09NSzU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886200"/>
            <a:ext cx="4293810" cy="1352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05800" cy="1143000"/>
          </a:xfrm>
          <a:solidFill>
            <a:schemeClr val="tx1">
              <a:lumMod val="9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            </a:t>
            </a:r>
            <a:r>
              <a:rPr lang="en-US" sz="4400" b="1" dirty="0" smtClean="0">
                <a:solidFill>
                  <a:srgbClr val="E6AF00"/>
                </a:solidFill>
              </a:rPr>
              <a:t>Choose a Text Worth Reading</a:t>
            </a:r>
            <a:endParaRPr lang="en-US" sz="4400" b="1" dirty="0">
              <a:solidFill>
                <a:srgbClr val="E6A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800600"/>
          </a:xfrm>
        </p:spPr>
        <p:txBody>
          <a:bodyPr>
            <a:normAutofit lnSpcReduction="10000"/>
          </a:bodyPr>
          <a:lstStyle/>
          <a:p>
            <a:r>
              <a:rPr lang="en-US" sz="3000" dirty="0" smtClean="0"/>
              <a:t>Not every text is worthy of a close reading that requires an analysis lead by text dependent questions.  Choose wisely.</a:t>
            </a:r>
          </a:p>
          <a:p>
            <a:pPr>
              <a:buNone/>
            </a:pPr>
            <a:endParaRPr lang="en-US" sz="3000" dirty="0" smtClean="0"/>
          </a:p>
          <a:p>
            <a:r>
              <a:rPr lang="en-US" sz="3000" dirty="0" smtClean="0"/>
              <a:t>A worthy text </a:t>
            </a:r>
          </a:p>
          <a:p>
            <a:pPr marL="640080" indent="-182880">
              <a:buFont typeface="Wingdings" pitchFamily="2" charset="2"/>
              <a:buChar char="ü"/>
            </a:pPr>
            <a:r>
              <a:rPr lang="en-US" sz="3000" dirty="0" smtClean="0"/>
              <a:t>is complex.</a:t>
            </a:r>
          </a:p>
          <a:p>
            <a:pPr marL="640080" indent="-182880">
              <a:buFont typeface="Wingdings" pitchFamily="2" charset="2"/>
              <a:buChar char="ü"/>
            </a:pPr>
            <a:r>
              <a:rPr lang="en-US" sz="3000" dirty="0" smtClean="0"/>
              <a:t>is aligned to content standards and supports understanding of topic, solves a problem, or informs citizens.</a:t>
            </a:r>
          </a:p>
          <a:p>
            <a:pPr marL="640080" indent="-182880">
              <a:buFont typeface="Wingdings" pitchFamily="2" charset="2"/>
              <a:buChar char="ü"/>
            </a:pPr>
            <a:r>
              <a:rPr lang="en-US" sz="3000" dirty="0" smtClean="0"/>
              <a:t>is engaging for readers.</a:t>
            </a:r>
          </a:p>
          <a:p>
            <a:endParaRPr lang="en-US" dirty="0" smtClean="0"/>
          </a:p>
        </p:txBody>
      </p:sp>
      <p:pic>
        <p:nvPicPr>
          <p:cNvPr id="4" name="Picture 3" descr="https://encrypted-tbn2.gstatic.com/images?q=tbn:ANd9GcTnh1Lp-eqYmeiiA_t9XMS6vPWjPO4hqLLymA0l1LTz1VQBBMTj9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1524000" cy="1092680"/>
          </a:xfrm>
          <a:prstGeom prst="rect">
            <a:avLst/>
          </a:prstGeom>
          <a:noFill/>
          <a:ln w="38100">
            <a:solidFill>
              <a:srgbClr val="091625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Session Outcomes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80060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Identify the role of close analytic reading and text-dependent questions toward achieving college and career readiness.</a:t>
            </a:r>
          </a:p>
          <a:p>
            <a:pPr lvl="0"/>
            <a:endParaRPr lang="en-US" sz="1400" dirty="0" smtClean="0"/>
          </a:p>
          <a:p>
            <a:r>
              <a:rPr lang="en-US" sz="2800" dirty="0" smtClean="0"/>
              <a:t>Identify the considerations for developing text-dependent questions. </a:t>
            </a:r>
          </a:p>
          <a:p>
            <a:pPr lvl="0"/>
            <a:endParaRPr lang="en-US" sz="1400" dirty="0" smtClean="0"/>
          </a:p>
          <a:p>
            <a:pPr lvl="0"/>
            <a:r>
              <a:rPr lang="en-US" sz="2800" dirty="0" smtClean="0"/>
              <a:t>Evaluate sample text-dependent questions </a:t>
            </a:r>
          </a:p>
          <a:p>
            <a:pPr lvl="0"/>
            <a:endParaRPr lang="en-US" sz="1600" dirty="0" smtClean="0"/>
          </a:p>
          <a:p>
            <a:pPr lvl="0"/>
            <a:r>
              <a:rPr lang="en-US" sz="2800" dirty="0" smtClean="0"/>
              <a:t>Design text dependent questions for a science text </a:t>
            </a:r>
          </a:p>
          <a:p>
            <a:pPr lvl="0"/>
            <a:endParaRPr 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Practice Text</a:t>
            </a:r>
            <a:endParaRPr lang="en-US" b="1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752600"/>
            <a:ext cx="8639175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Is the text complex?</a:t>
            </a:r>
            <a:endParaRPr lang="en-US" b="1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743200"/>
            <a:ext cx="762189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66800" y="1524000"/>
            <a:ext cx="64789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Text:</a:t>
            </a:r>
            <a:r>
              <a:rPr lang="en-US" sz="2000" dirty="0" smtClean="0"/>
              <a:t> </a:t>
            </a:r>
            <a:r>
              <a:rPr lang="en-US" sz="2000" b="1" i="1" dirty="0" smtClean="0">
                <a:solidFill>
                  <a:srgbClr val="6D22DC"/>
                </a:solidFill>
              </a:rPr>
              <a:t>Bits of Mystery DNA, Far From ‘Junk,’ Play Crucial Role</a:t>
            </a:r>
          </a:p>
          <a:p>
            <a:endParaRPr lang="en-US" sz="2000" b="1" i="1" dirty="0" smtClean="0">
              <a:solidFill>
                <a:srgbClr val="6D22DC"/>
              </a:solidFill>
            </a:endParaRPr>
          </a:p>
          <a:p>
            <a:r>
              <a:rPr lang="en-US" sz="2000" b="1" dirty="0" smtClean="0">
                <a:solidFill>
                  <a:srgbClr val="FF0000"/>
                </a:solidFill>
              </a:rPr>
              <a:t>Flesch-Kincaid  11.6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C000"/>
                </a:solidFill>
              </a:rPr>
              <a:t>Is the text aligned to the NGSS Three-Dimension learning?</a:t>
            </a:r>
            <a:endParaRPr lang="en-US" sz="4000" b="1" dirty="0">
              <a:solidFill>
                <a:srgbClr val="FFC000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304800" y="1828800"/>
            <a:ext cx="8686800" cy="43735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400" b="1" dirty="0" smtClean="0">
                <a:solidFill>
                  <a:srgbClr val="FF3300"/>
                </a:solidFill>
              </a:rPr>
              <a:t>NGSS Disciplinary Core Idea NGSS: </a:t>
            </a:r>
            <a:r>
              <a:rPr lang="en-US" sz="2400" b="1" dirty="0" smtClean="0"/>
              <a:t>HS-LS3.A  Inheritance and Variation of Traits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    Each chromosome consists of a single very long DNA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    molecule...Not all DNA codes for a protein; some segments of DNA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    are involved in regulatory or structural functions, and some have no as-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/>
              <a:t>    yet know function.</a:t>
            </a:r>
          </a:p>
          <a:p>
            <a:pPr marL="0" indent="0">
              <a:spcBef>
                <a:spcPts val="0"/>
              </a:spcBef>
              <a:buNone/>
            </a:pPr>
            <a:endParaRPr lang="en-US" sz="1900" dirty="0" smtClean="0"/>
          </a:p>
          <a:p>
            <a:pPr>
              <a:buNone/>
            </a:pPr>
            <a:r>
              <a:rPr lang="en-US" sz="2400" b="1" dirty="0" smtClean="0">
                <a:solidFill>
                  <a:srgbClr val="6D22DC"/>
                </a:solidFill>
              </a:rPr>
              <a:t>NGSS Practices</a:t>
            </a:r>
            <a:endParaRPr lang="en-US" sz="2400" dirty="0" smtClean="0">
              <a:solidFill>
                <a:srgbClr val="6D22DC"/>
              </a:solidFill>
            </a:endParaRPr>
          </a:p>
          <a:p>
            <a:pPr marL="457200" indent="-91440">
              <a:spcBef>
                <a:spcPts val="0"/>
              </a:spcBef>
            </a:pPr>
            <a:r>
              <a:rPr lang="en-US" sz="2400" dirty="0" smtClean="0"/>
              <a:t> Explanation (</a:t>
            </a:r>
            <a:r>
              <a:rPr lang="en-US" sz="2400" i="1" dirty="0" smtClean="0"/>
              <a:t>post reading task</a:t>
            </a:r>
            <a:r>
              <a:rPr lang="en-US" sz="2400" dirty="0" smtClean="0"/>
              <a:t>)</a:t>
            </a:r>
          </a:p>
          <a:p>
            <a:pPr marL="457200" indent="-91440">
              <a:spcBef>
                <a:spcPts val="0"/>
              </a:spcBef>
            </a:pPr>
            <a:r>
              <a:rPr lang="en-US" sz="2400" dirty="0" smtClean="0"/>
              <a:t> Obtaining, Evaluating, and Communicating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solidFill>
                  <a:srgbClr val="00B050"/>
                </a:solidFill>
              </a:rPr>
              <a:t>Crosscutting Concepts</a:t>
            </a:r>
          </a:p>
          <a:p>
            <a:pPr marL="457200" indent="-91440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Structure and Function</a:t>
            </a:r>
          </a:p>
          <a:p>
            <a:endParaRPr lang="en-US" sz="2400" dirty="0" smtClean="0"/>
          </a:p>
          <a:p>
            <a:pPr>
              <a:buNone/>
            </a:pPr>
            <a:endParaRPr lang="en-US" sz="2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Is it engaging?</a:t>
            </a:r>
            <a:endParaRPr lang="en-US" b="1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2147888"/>
            <a:ext cx="86487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24000"/>
          </a:xfrm>
          <a:solidFill>
            <a:schemeClr val="tx1">
              <a:lumMod val="95000"/>
            </a:schemeClr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E6AF00"/>
                </a:solidFill>
              </a:rPr>
              <a:t>      Know the Text Well!!!</a:t>
            </a:r>
            <a:endParaRPr lang="en-US" b="1" dirty="0">
              <a:solidFill>
                <a:srgbClr val="E6A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743200"/>
            <a:ext cx="6781800" cy="2133600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800" b="1" dirty="0" smtClean="0"/>
              <a:t>  </a:t>
            </a:r>
            <a:r>
              <a:rPr lang="en-US" sz="3900" dirty="0" smtClean="0"/>
              <a:t>Use annotation to identify important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900" dirty="0" smtClean="0"/>
              <a:t>  and challenging areas of the text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3900" dirty="0" smtClean="0"/>
              <a:t>  before constructing questions</a:t>
            </a:r>
            <a:r>
              <a:rPr lang="en-US" sz="3900" b="1" dirty="0" smtClean="0"/>
              <a:t>.  </a:t>
            </a:r>
          </a:p>
        </p:txBody>
      </p:sp>
      <p:pic>
        <p:nvPicPr>
          <p:cNvPr id="4" name="Picture 18" descr="http://t2.gstatic.com/images?q=tbn:ANd9GcSQrJPM_OiXMrYApfC2L2DeJ7wJvdzDwjvX3skpZ20dqhNDkkixP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1551397" cy="1162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7800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en-US" sz="4000" dirty="0" smtClean="0">
                <a:solidFill>
                  <a:srgbClr val="FFC000"/>
                </a:solidFill>
              </a:rPr>
              <a:t>	</a:t>
            </a:r>
            <a:r>
              <a:rPr lang="en-US" sz="4000" b="1" dirty="0" smtClean="0">
                <a:solidFill>
                  <a:srgbClr val="FFC000"/>
                </a:solidFill>
              </a:rPr>
              <a:t>Read and annotate the text.  </a:t>
            </a:r>
            <a:br>
              <a:rPr lang="en-US" sz="4000" b="1" dirty="0" smtClean="0">
                <a:solidFill>
                  <a:srgbClr val="FFC000"/>
                </a:solidFill>
              </a:rPr>
            </a:br>
            <a:r>
              <a:rPr lang="en-US" sz="4000" b="1" dirty="0" smtClean="0">
                <a:solidFill>
                  <a:srgbClr val="FFC000"/>
                </a:solidFill>
              </a:rPr>
              <a:t>	Identify the</a:t>
            </a:r>
            <a:r>
              <a:rPr lang="en-US" sz="4000" dirty="0" smtClean="0">
                <a:solidFill>
                  <a:srgbClr val="FFC000"/>
                </a:solidFill>
              </a:rPr>
              <a:t>…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7467600" cy="4525963"/>
          </a:xfrm>
        </p:spPr>
        <p:txBody>
          <a:bodyPr/>
          <a:lstStyle/>
          <a:p>
            <a:pPr marL="182880" lvl="1" indent="-182880"/>
            <a:endParaRPr lang="en-US" sz="1000" dirty="0" smtClean="0"/>
          </a:p>
          <a:p>
            <a:pPr marL="548640" lvl="1">
              <a:buFont typeface="Arial" pitchFamily="34" charset="0"/>
              <a:buChar char="•"/>
            </a:pPr>
            <a:r>
              <a:rPr lang="en-US" sz="2400" dirty="0" smtClean="0"/>
              <a:t>the central ideas and key details of the text.</a:t>
            </a:r>
          </a:p>
          <a:p>
            <a:pPr marL="182880" indent="-182880">
              <a:buFont typeface="Arial" pitchFamily="34" charset="0"/>
              <a:buChar char="•"/>
            </a:pPr>
            <a:endParaRPr lang="en-US" sz="1400" dirty="0" smtClean="0"/>
          </a:p>
          <a:p>
            <a:pPr marL="548640" indent="-274320">
              <a:buFont typeface="Arial" pitchFamily="34" charset="0"/>
              <a:buChar char="•"/>
            </a:pPr>
            <a:r>
              <a:rPr lang="en-US" sz="2400" dirty="0" smtClean="0"/>
              <a:t>key academic vocabulary and text structure.</a:t>
            </a:r>
          </a:p>
          <a:p>
            <a:pPr marL="548640" indent="-274320"/>
            <a:endParaRPr lang="en-US" sz="1400" dirty="0" smtClean="0"/>
          </a:p>
          <a:p>
            <a:pPr marL="548640" indent="-274320">
              <a:buFont typeface="Arial" pitchFamily="34" charset="0"/>
              <a:buChar char="•"/>
            </a:pPr>
            <a:r>
              <a:rPr lang="en-US" sz="2400" dirty="0" smtClean="0"/>
              <a:t>the sections of the text that will present the most difficulty  (difficult sentence structure, dense or unfamiliar information, tricky inferences).  </a:t>
            </a:r>
          </a:p>
          <a:p>
            <a:pPr marL="548640" indent="-274320">
              <a:buFont typeface="Arial" pitchFamily="34" charset="0"/>
              <a:buChar char="•"/>
            </a:pPr>
            <a:endParaRPr lang="en-US" sz="1400" dirty="0" smtClean="0"/>
          </a:p>
          <a:p>
            <a:pPr marL="548640" indent="-274320">
              <a:buFont typeface="Arial" pitchFamily="34" charset="0"/>
              <a:buChar char="•"/>
            </a:pPr>
            <a:r>
              <a:rPr lang="en-US" sz="2400" dirty="0" smtClean="0"/>
              <a:t>areas critical to gaining the desired content knowledge.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               Annotate the text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3276600" cy="4648200"/>
          </a:xfrm>
        </p:spPr>
        <p:txBody>
          <a:bodyPr>
            <a:normAutofit lnSpcReduction="10000"/>
          </a:bodyPr>
          <a:lstStyle/>
          <a:p>
            <a:pPr marL="182880" indent="-182880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FF0000"/>
                </a:solidFill>
              </a:rPr>
              <a:t>  Your turn to read and annotate the text</a:t>
            </a:r>
          </a:p>
          <a:p>
            <a:pPr marL="182880" indent="-182880">
              <a:spcBef>
                <a:spcPts val="0"/>
              </a:spcBef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pPr marL="182880" indent="-182880">
              <a:spcBef>
                <a:spcPts val="0"/>
              </a:spcBef>
            </a:pPr>
            <a:r>
              <a:rPr lang="en-US" sz="2400" dirty="0" smtClean="0"/>
              <a:t>Central idea and key details</a:t>
            </a:r>
          </a:p>
          <a:p>
            <a:pPr marL="182880" indent="-182880">
              <a:spcBef>
                <a:spcPts val="0"/>
              </a:spcBef>
            </a:pPr>
            <a:endParaRPr lang="en-US" sz="2400" dirty="0" smtClean="0"/>
          </a:p>
          <a:p>
            <a:pPr marL="182880" indent="-182880">
              <a:spcBef>
                <a:spcPts val="0"/>
              </a:spcBef>
            </a:pPr>
            <a:r>
              <a:rPr lang="en-US" sz="2400" dirty="0" smtClean="0"/>
              <a:t>Vocabulary </a:t>
            </a:r>
          </a:p>
          <a:p>
            <a:pPr marL="182880" indent="-182880">
              <a:spcBef>
                <a:spcPts val="0"/>
              </a:spcBef>
            </a:pPr>
            <a:endParaRPr lang="en-US" sz="2400" dirty="0" smtClean="0"/>
          </a:p>
          <a:p>
            <a:pPr marL="182880" indent="-182880">
              <a:spcBef>
                <a:spcPts val="0"/>
              </a:spcBef>
            </a:pPr>
            <a:r>
              <a:rPr lang="en-US" sz="2400" dirty="0" smtClean="0"/>
              <a:t>Difficult areas of text for students</a:t>
            </a:r>
          </a:p>
          <a:p>
            <a:pPr marL="182880" indent="-182880">
              <a:spcBef>
                <a:spcPts val="0"/>
              </a:spcBef>
            </a:pPr>
            <a:endParaRPr lang="en-US" sz="2400" dirty="0" smtClean="0"/>
          </a:p>
          <a:p>
            <a:pPr marL="182880" indent="-182880">
              <a:spcBef>
                <a:spcPts val="0"/>
              </a:spcBef>
            </a:pPr>
            <a:r>
              <a:rPr lang="en-US" sz="2400" dirty="0" smtClean="0"/>
              <a:t>Critical content </a:t>
            </a:r>
            <a:endParaRPr lang="en-US" sz="2400" dirty="0"/>
          </a:p>
        </p:txBody>
      </p:sp>
      <p:pic>
        <p:nvPicPr>
          <p:cNvPr id="22532" name="Picture 4" descr="http://ts1.mm.bing.net/th?id=H.4996886358066665&amp;pid=1.9&amp;w=300&amp;h=300&amp;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04800"/>
            <a:ext cx="1536700" cy="10668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7" name="Picture 2" descr="http://chinaodysseyguide.weebly.com/uploads/9/4/9/6/9496342/text_marku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2819400"/>
            <a:ext cx="4212082" cy="24675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pic>
        <p:nvPicPr>
          <p:cNvPr id="4" name="il_fi" descr="http://matthewjamestaylor.com/img/post/sharpening-pencils-standard-point.jpg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 rot="20290288">
            <a:off x="7554451" y="1958780"/>
            <a:ext cx="2096770" cy="871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091625"/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What did you note and notice about the text? 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Turn and Talk with a partner or group.</a:t>
            </a:r>
          </a:p>
          <a:p>
            <a:pPr>
              <a:buNone/>
            </a:pPr>
            <a:endParaRPr lang="en-US" dirty="0" smtClean="0"/>
          </a:p>
          <a:p>
            <a:pPr marL="1371600" indent="-274320">
              <a:spcBef>
                <a:spcPts val="0"/>
              </a:spcBef>
            </a:pPr>
            <a:r>
              <a:rPr lang="en-US" sz="2800" dirty="0" smtClean="0"/>
              <a:t>Central idea and key details?</a:t>
            </a:r>
          </a:p>
          <a:p>
            <a:pPr marL="1371600" indent="-274320">
              <a:spcBef>
                <a:spcPts val="0"/>
              </a:spcBef>
            </a:pPr>
            <a:endParaRPr lang="en-US" sz="1000" dirty="0" smtClean="0"/>
          </a:p>
          <a:p>
            <a:pPr marL="1371600" indent="-274320">
              <a:spcBef>
                <a:spcPts val="0"/>
              </a:spcBef>
            </a:pPr>
            <a:r>
              <a:rPr lang="en-US" sz="2800" dirty="0" smtClean="0"/>
              <a:t>Vocabulary? </a:t>
            </a:r>
          </a:p>
          <a:p>
            <a:pPr marL="1371600" indent="-274320">
              <a:spcBef>
                <a:spcPts val="0"/>
              </a:spcBef>
            </a:pPr>
            <a:endParaRPr lang="en-US" sz="1000" dirty="0" smtClean="0"/>
          </a:p>
          <a:p>
            <a:pPr marL="1371600" indent="-274320">
              <a:spcBef>
                <a:spcPts val="0"/>
              </a:spcBef>
            </a:pPr>
            <a:r>
              <a:rPr lang="en-US" sz="2800" dirty="0" smtClean="0"/>
              <a:t>Difficult areas of text for students?</a:t>
            </a:r>
          </a:p>
          <a:p>
            <a:pPr marL="1371600" indent="-274320">
              <a:spcBef>
                <a:spcPts val="0"/>
              </a:spcBef>
            </a:pPr>
            <a:endParaRPr lang="en-US" sz="1000" dirty="0" smtClean="0"/>
          </a:p>
          <a:p>
            <a:pPr marL="1371600" indent="-274320">
              <a:spcBef>
                <a:spcPts val="0"/>
              </a:spcBef>
            </a:pPr>
            <a:r>
              <a:rPr lang="en-US" sz="2800" dirty="0" smtClean="0"/>
              <a:t>Critical content 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62000" y="2286000"/>
            <a:ext cx="78486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880" indent="-182880">
              <a:buFont typeface="Arial" pitchFamily="34" charset="0"/>
              <a:buChar char="•"/>
              <a:defRPr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Identify the core understandings and key ideas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.  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  <a:p>
            <a:pPr marL="182880" indent="-182880">
              <a:defRPr/>
            </a:pPr>
            <a:endParaRPr lang="en-US" sz="1600" dirty="0">
              <a:latin typeface="Calibri" pitchFamily="34" charset="0"/>
              <a:cs typeface="Calibri" pitchFamily="34" charset="0"/>
            </a:endParaRPr>
          </a:p>
          <a:p>
            <a:pPr marL="182880" indent="-182880">
              <a:buFont typeface="Arial" pitchFamily="34" charset="0"/>
              <a:buChar char="•"/>
              <a:defRPr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Include opening questions to orient students to the text and provide confidence.</a:t>
            </a:r>
          </a:p>
          <a:p>
            <a:pPr marL="182880" indent="-182880">
              <a:buFont typeface="Arial" pitchFamily="34" charset="0"/>
              <a:buChar char="•"/>
              <a:defRPr/>
            </a:pPr>
            <a:endParaRPr lang="en-US" sz="1600" dirty="0">
              <a:latin typeface="Calibri" pitchFamily="34" charset="0"/>
              <a:cs typeface="Calibri" pitchFamily="34" charset="0"/>
            </a:endParaRPr>
          </a:p>
          <a:p>
            <a:pPr marL="182880" indent="-182880">
              <a:buFont typeface="Arial" pitchFamily="34" charset="0"/>
              <a:buChar char="•"/>
              <a:defRPr/>
            </a:pPr>
            <a:r>
              <a:rPr lang="en-US" sz="2800" dirty="0">
                <a:latin typeface="Calibri" pitchFamily="34" charset="0"/>
                <a:cs typeface="Calibri" pitchFamily="34" charset="0"/>
              </a:rPr>
              <a:t>Craft questions based on powerful academic words and text structures connected to the key ideas. </a:t>
            </a:r>
            <a:r>
              <a:rPr lang="en-US" sz="2800" dirty="0" smtClean="0">
                <a:latin typeface="Calibri" pitchFamily="34" charset="0"/>
                <a:cs typeface="Calibri" pitchFamily="34" charset="0"/>
              </a:rPr>
              <a:t> </a:t>
            </a:r>
            <a:endParaRPr lang="en-US" sz="2800" dirty="0">
              <a:latin typeface="Calibri" pitchFamily="34" charset="0"/>
              <a:cs typeface="Calibri" pitchFamily="34" charset="0"/>
            </a:endParaRPr>
          </a:p>
          <a:p>
            <a:pPr marL="182880" indent="-182880">
              <a:buFont typeface="Arial" pitchFamily="34" charset="0"/>
              <a:buChar char="•"/>
              <a:defRPr/>
            </a:pPr>
            <a:endParaRPr lang="en-US" sz="1200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endParaRPr lang="en-US" sz="2400" dirty="0">
              <a:latin typeface="Arial" charset="0"/>
              <a:cs typeface="Arial" charset="0"/>
            </a:endParaRPr>
          </a:p>
        </p:txBody>
      </p:sp>
      <p:sp>
        <p:nvSpPr>
          <p:cNvPr id="9220" name="Title 4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  <a:solidFill>
            <a:schemeClr val="tx1"/>
          </a:solidFill>
        </p:spPr>
        <p:txBody>
          <a:bodyPr>
            <a:noAutofit/>
          </a:bodyPr>
          <a:lstStyle/>
          <a:p>
            <a:pPr algn="l" eaLnBrk="1" hangingPunct="1"/>
            <a:r>
              <a:rPr lang="en-US" sz="3200" b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               Considerations for Writing Text-dependent </a:t>
            </a:r>
            <a:br>
              <a:rPr lang="en-US" sz="3200" b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200" b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               Questions for </a:t>
            </a:r>
            <a:r>
              <a:rPr lang="en-US" sz="3200" b="1" dirty="0" smtClean="0">
                <a:solidFill>
                  <a:srgbClr val="FFC000"/>
                </a:solidFill>
                <a:cs typeface="Calibri" pitchFamily="34" charset="0"/>
              </a:rPr>
              <a:t>Close</a:t>
            </a:r>
            <a:r>
              <a:rPr lang="en-US" sz="3200" b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 Analytic Reading</a:t>
            </a:r>
          </a:p>
        </p:txBody>
      </p:sp>
      <p:pic>
        <p:nvPicPr>
          <p:cNvPr id="9218" name="il_fi" descr="http://criticalthinkingworks.com/wp-content/uploads/2012/03/read_ask_questions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04800" y="228600"/>
            <a:ext cx="76917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             </a:t>
            </a:r>
            <a:r>
              <a:rPr lang="en-US" sz="3600" b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Considerations for Writing Text-dependent </a:t>
            </a:r>
            <a:br>
              <a:rPr lang="en-US" sz="3600" b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600" b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               Questions for </a:t>
            </a:r>
            <a:r>
              <a:rPr lang="en-US" sz="3600" b="1" dirty="0" smtClean="0">
                <a:solidFill>
                  <a:srgbClr val="FFC000"/>
                </a:solidFill>
                <a:cs typeface="Calibri" pitchFamily="34" charset="0"/>
              </a:rPr>
              <a:t>Close</a:t>
            </a:r>
            <a:r>
              <a:rPr lang="en-US" sz="3600" b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 Analytic Reading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057400"/>
            <a:ext cx="8229600" cy="4525963"/>
          </a:xfrm>
        </p:spPr>
        <p:txBody>
          <a:bodyPr/>
          <a:lstStyle/>
          <a:p>
            <a:pPr marL="182880" indent="-182880">
              <a:defRPr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Develop questions that support tough sections of text presenting the greatest difficulty for deep understanding.</a:t>
            </a:r>
          </a:p>
          <a:p>
            <a:pPr marL="182880" indent="-182880">
              <a:defRPr/>
            </a:pP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marL="182880" indent="-182880">
              <a:defRPr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Sequence the series of questions to build toward deeper analysis.</a:t>
            </a:r>
          </a:p>
          <a:p>
            <a:pPr marL="182880" indent="-182880">
              <a:defRPr/>
            </a:pPr>
            <a:endParaRPr lang="en-US" sz="1600" dirty="0" smtClean="0">
              <a:latin typeface="Calibri" pitchFamily="34" charset="0"/>
              <a:cs typeface="Calibri" pitchFamily="34" charset="0"/>
            </a:endParaRPr>
          </a:p>
          <a:p>
            <a:pPr marL="182880" indent="-182880">
              <a:defRPr/>
            </a:pPr>
            <a:r>
              <a:rPr lang="en-US" sz="2800" dirty="0" smtClean="0">
                <a:latin typeface="Calibri" pitchFamily="34" charset="0"/>
                <a:cs typeface="Calibri" pitchFamily="34" charset="0"/>
              </a:rPr>
              <a:t>Identify which standards are aligned with the questions. </a:t>
            </a:r>
          </a:p>
          <a:p>
            <a:endParaRPr lang="en-US" dirty="0"/>
          </a:p>
        </p:txBody>
      </p:sp>
      <p:pic>
        <p:nvPicPr>
          <p:cNvPr id="5" name="il_fi" descr="http://criticalthinkingworks.com/wp-content/uploads/2012/03/read_ask_questions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04800" y="228600"/>
            <a:ext cx="76917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838200" y="4572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Let’s warm-up our thinking about close reading in the science classroom.</a:t>
            </a:r>
            <a:endParaRPr lang="en-US" b="1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676400"/>
            <a:ext cx="21240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0" y="3810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What is the Connection between Text Dependent Questions and Literacy Standards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685800"/>
            <a:ext cx="2838450" cy="288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09600" y="0"/>
            <a:ext cx="10941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0" y="1143000"/>
            <a:ext cx="1295400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Cite Evidence</a:t>
            </a:r>
            <a:endParaRPr lang="en-US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3429000" y="12954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2895600"/>
            <a:ext cx="1600200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Vocabulary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2209800"/>
            <a:ext cx="2209800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Multi-step Procedure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6172200"/>
            <a:ext cx="1600200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 Text Complexity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685800" y="5638800"/>
            <a:ext cx="2133600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Argument and Support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685800" y="3810000"/>
            <a:ext cx="1828800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Author’s Purpose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685800" y="4495800"/>
            <a:ext cx="3200400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Multiple /Diverse Formats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685800" y="3352800"/>
            <a:ext cx="1600200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Text Structure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0" y="1676400"/>
            <a:ext cx="1600200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Central Ideas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0" y="5029200"/>
            <a:ext cx="2438400" cy="33855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Evaluate  Evidence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5240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What do good text dependent questions look like?</a:t>
            </a:r>
            <a:endParaRPr lang="en-US" b="1" dirty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276600"/>
            <a:ext cx="3172839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  <a:solidFill>
            <a:schemeClr val="tx1"/>
          </a:solidFill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Example Question 1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2819400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en-US" dirty="0" smtClean="0"/>
              <a:t>   The author uses the words mystery and puzzles in the title and in the first sentence.  Underline the mysteries and puzzles identified in this section of the text. </a:t>
            </a:r>
          </a:p>
          <a:p>
            <a:pPr lvl="0">
              <a:buNone/>
            </a:pPr>
            <a:endParaRPr lang="en-US" dirty="0" smtClean="0"/>
          </a:p>
          <a:p>
            <a:pPr lvl="0">
              <a:buNone/>
            </a:pPr>
            <a:r>
              <a:rPr lang="en-US" sz="2400" dirty="0" smtClean="0"/>
              <a:t>      (RST.9-10.</a:t>
            </a:r>
            <a:r>
              <a:rPr lang="en-US" sz="2400" b="1" dirty="0" smtClean="0">
                <a:solidFill>
                  <a:srgbClr val="FF0000"/>
                </a:solidFill>
              </a:rPr>
              <a:t>1 </a:t>
            </a:r>
            <a:r>
              <a:rPr lang="en-US" sz="2400" b="1" dirty="0" smtClean="0"/>
              <a:t>,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dirty="0" smtClean="0"/>
              <a:t>RST.9-10.</a:t>
            </a:r>
            <a:r>
              <a:rPr lang="en-US" sz="2400" b="1" dirty="0" smtClean="0">
                <a:solidFill>
                  <a:srgbClr val="FF0000"/>
                </a:solidFill>
              </a:rPr>
              <a:t>6</a:t>
            </a:r>
            <a:r>
              <a:rPr lang="en-US" sz="2400" dirty="0" smtClean="0"/>
              <a:t>)</a:t>
            </a:r>
          </a:p>
          <a:p>
            <a:pPr lvl="0">
              <a:buNone/>
            </a:pPr>
            <a:endParaRPr lang="en-US" sz="2400" dirty="0" smtClean="0"/>
          </a:p>
          <a:p>
            <a:pPr lvl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il_fi" descr="http://criticalthinkingworks.com/wp-content/uploads/2012/03/read_ask_questions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81000" y="152400"/>
            <a:ext cx="104388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Example Question 2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525963"/>
          </a:xfrm>
        </p:spPr>
        <p:txBody>
          <a:bodyPr/>
          <a:lstStyle/>
          <a:p>
            <a:r>
              <a:rPr lang="en-US" dirty="0" smtClean="0"/>
              <a:t>What is the meaning of the word </a:t>
            </a:r>
            <a:r>
              <a:rPr lang="en-US" b="1" dirty="0" smtClean="0"/>
              <a:t>dismissed</a:t>
            </a:r>
            <a:r>
              <a:rPr lang="en-US" dirty="0" smtClean="0"/>
              <a:t> in paragraph 2?  Identify the evidence in the test that supports your answer. </a:t>
            </a:r>
          </a:p>
          <a:p>
            <a:pPr>
              <a:buNone/>
            </a:pPr>
            <a:r>
              <a:rPr lang="en-US" sz="2400" dirty="0" smtClean="0"/>
              <a:t>      (RST.9-10.</a:t>
            </a:r>
            <a:r>
              <a:rPr lang="en-US" sz="2400" b="1" dirty="0" smtClean="0">
                <a:solidFill>
                  <a:srgbClr val="FF0000"/>
                </a:solidFill>
              </a:rPr>
              <a:t>1</a:t>
            </a:r>
            <a:r>
              <a:rPr lang="en-US" sz="2400" dirty="0" smtClean="0"/>
              <a:t>, RST.9-10.</a:t>
            </a:r>
            <a:r>
              <a:rPr lang="en-US" sz="2400" b="1" dirty="0" smtClean="0">
                <a:solidFill>
                  <a:srgbClr val="FF0000"/>
                </a:solidFill>
              </a:rPr>
              <a:t>4</a:t>
            </a:r>
            <a:r>
              <a:rPr lang="en-US" dirty="0" smtClean="0"/>
              <a:t>)</a:t>
            </a:r>
          </a:p>
          <a:p>
            <a:endParaRPr lang="en-US" sz="1000" dirty="0" smtClean="0"/>
          </a:p>
          <a:p>
            <a:r>
              <a:rPr lang="en-US" dirty="0" smtClean="0"/>
              <a:t>Why did the author choose to use this word in this paragraph? </a:t>
            </a:r>
          </a:p>
          <a:p>
            <a:pPr>
              <a:buNone/>
            </a:pPr>
            <a:r>
              <a:rPr lang="en-US" sz="2400" dirty="0" smtClean="0"/>
              <a:t>     (RST.9-10.</a:t>
            </a:r>
            <a:r>
              <a:rPr lang="en-US" sz="2400" b="1" dirty="0" smtClean="0">
                <a:solidFill>
                  <a:srgbClr val="FF0000"/>
                </a:solidFill>
              </a:rPr>
              <a:t>8</a:t>
            </a:r>
            <a:r>
              <a:rPr lang="en-US" sz="2400" dirty="0" smtClean="0"/>
              <a:t>)</a:t>
            </a:r>
          </a:p>
        </p:txBody>
      </p:sp>
      <p:pic>
        <p:nvPicPr>
          <p:cNvPr id="4" name="il_fi" descr="http://criticalthinkingworks.com/wp-content/uploads/2012/03/read_ask_questions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81000" y="152400"/>
            <a:ext cx="104388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  <a:solidFill>
            <a:schemeClr val="tx1"/>
          </a:solidFill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Example Question 3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lvl="0"/>
            <a:r>
              <a:rPr lang="en-US" dirty="0" smtClean="0"/>
              <a:t>Underline information in the text that explains the role of “junk DNA” in the human body.  Describe the role of “junk” DNA to your partner.  </a:t>
            </a:r>
          </a:p>
          <a:p>
            <a:pPr lvl="0">
              <a:buNone/>
            </a:pPr>
            <a:r>
              <a:rPr lang="en-US" sz="2400" dirty="0" smtClean="0"/>
              <a:t>      (RST.9-10.</a:t>
            </a:r>
            <a:r>
              <a:rPr lang="en-US" sz="2400" b="1" dirty="0" smtClean="0">
                <a:solidFill>
                  <a:srgbClr val="FF0000"/>
                </a:solidFill>
              </a:rPr>
              <a:t>1</a:t>
            </a:r>
            <a:r>
              <a:rPr lang="en-US" sz="2400" dirty="0" smtClean="0"/>
              <a:t>, RST.9-10.</a:t>
            </a:r>
            <a:r>
              <a:rPr lang="en-US" sz="2400" b="1" dirty="0" smtClean="0">
                <a:solidFill>
                  <a:srgbClr val="FF0000"/>
                </a:solidFill>
              </a:rPr>
              <a:t>2</a:t>
            </a:r>
            <a:r>
              <a:rPr lang="en-US" sz="2400" dirty="0" smtClean="0"/>
              <a:t> )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il_fi" descr="http://criticalthinkingworks.com/wp-content/uploads/2012/03/read_ask_questions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81000" y="152400"/>
            <a:ext cx="104388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chemeClr val="tx1"/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Progression of Text-dependent Questions</a:t>
            </a:r>
            <a:endParaRPr lang="en-US" sz="3600" b="1" dirty="0">
              <a:solidFill>
                <a:srgbClr val="FFC00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V="1">
            <a:off x="1890713" y="2392363"/>
            <a:ext cx="0" cy="3397250"/>
          </a:xfrm>
          <a:prstGeom prst="straightConnector1">
            <a:avLst/>
          </a:prstGeom>
          <a:ln w="76200" cmpd="sng"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514475" y="5789613"/>
            <a:ext cx="750888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6"/>
                </a:solidFill>
                <a:latin typeface="Arial" charset="0"/>
                <a:cs typeface="Arial" charset="0"/>
              </a:rPr>
              <a:t>Part</a:t>
            </a:r>
          </a:p>
        </p:txBody>
      </p:sp>
      <p:sp>
        <p:nvSpPr>
          <p:cNvPr id="35846" name="TextBox 8"/>
          <p:cNvSpPr txBox="1">
            <a:spLocks noChangeArrowheads="1"/>
          </p:cNvSpPr>
          <p:nvPr/>
        </p:nvSpPr>
        <p:spPr bwMode="auto">
          <a:xfrm>
            <a:off x="457200" y="4940300"/>
            <a:ext cx="12969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Lucida Sans Unicode" pitchFamily="34" charset="0"/>
              </a:rPr>
              <a:t>Sentence</a:t>
            </a:r>
          </a:p>
        </p:txBody>
      </p:sp>
      <p:sp>
        <p:nvSpPr>
          <p:cNvPr id="35847" name="TextBox 9"/>
          <p:cNvSpPr txBox="1">
            <a:spLocks noChangeArrowheads="1"/>
          </p:cNvSpPr>
          <p:nvPr/>
        </p:nvSpPr>
        <p:spPr bwMode="auto">
          <a:xfrm>
            <a:off x="368300" y="4430713"/>
            <a:ext cx="14239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Lucida Sans Unicode" pitchFamily="34" charset="0"/>
              </a:rPr>
              <a:t>Paragraph</a:t>
            </a:r>
          </a:p>
        </p:txBody>
      </p:sp>
      <p:sp>
        <p:nvSpPr>
          <p:cNvPr id="35848" name="TextBox 10"/>
          <p:cNvSpPr txBox="1">
            <a:spLocks noChangeArrowheads="1"/>
          </p:cNvSpPr>
          <p:nvPr/>
        </p:nvSpPr>
        <p:spPr bwMode="auto">
          <a:xfrm>
            <a:off x="457200" y="3429000"/>
            <a:ext cx="14335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Lucida Sans Unicode" pitchFamily="34" charset="0"/>
              </a:rPr>
              <a:t>Entire text</a:t>
            </a:r>
          </a:p>
        </p:txBody>
      </p:sp>
      <p:sp>
        <p:nvSpPr>
          <p:cNvPr id="35849" name="TextBox 11"/>
          <p:cNvSpPr txBox="1">
            <a:spLocks noChangeArrowheads="1"/>
          </p:cNvSpPr>
          <p:nvPr/>
        </p:nvSpPr>
        <p:spPr bwMode="auto">
          <a:xfrm>
            <a:off x="457200" y="2667000"/>
            <a:ext cx="12969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Lucida Sans Unicode" pitchFamily="34" charset="0"/>
              </a:rPr>
              <a:t>Across</a:t>
            </a:r>
            <a:r>
              <a:rPr lang="en-US" dirty="0">
                <a:latin typeface="Lucida Sans Unicode" pitchFamily="34" charset="0"/>
              </a:rPr>
              <a:t> </a:t>
            </a:r>
            <a:r>
              <a:rPr lang="en-US" i="1" dirty="0">
                <a:latin typeface="Lucida Sans Unicode" pitchFamily="34" charset="0"/>
              </a:rPr>
              <a:t>texts</a:t>
            </a:r>
          </a:p>
        </p:txBody>
      </p:sp>
      <p:sp>
        <p:nvSpPr>
          <p:cNvPr id="35850" name="TextBox 12"/>
          <p:cNvSpPr txBox="1">
            <a:spLocks noChangeArrowheads="1"/>
          </p:cNvSpPr>
          <p:nvPr/>
        </p:nvSpPr>
        <p:spPr bwMode="auto">
          <a:xfrm>
            <a:off x="692150" y="5324475"/>
            <a:ext cx="822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Lucida Sans Unicode" pitchFamily="34" charset="0"/>
              </a:rPr>
              <a:t>Word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17625" y="1792288"/>
            <a:ext cx="112712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accent6"/>
                </a:solidFill>
                <a:latin typeface="Arial" charset="0"/>
                <a:cs typeface="Arial" charset="0"/>
              </a:rPr>
              <a:t>Whole</a:t>
            </a:r>
          </a:p>
        </p:txBody>
      </p:sp>
      <p:sp>
        <p:nvSpPr>
          <p:cNvPr id="35852" name="TextBox 14"/>
          <p:cNvSpPr txBox="1">
            <a:spLocks noChangeArrowheads="1"/>
          </p:cNvSpPr>
          <p:nvPr/>
        </p:nvSpPr>
        <p:spPr bwMode="auto">
          <a:xfrm>
            <a:off x="457200" y="3832225"/>
            <a:ext cx="16081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>
                <a:latin typeface="Lucida Sans Unicode" pitchFamily="34" charset="0"/>
              </a:rPr>
              <a:t>Segments</a:t>
            </a:r>
          </a:p>
        </p:txBody>
      </p:sp>
      <p:sp>
        <p:nvSpPr>
          <p:cNvPr id="35853" name="TextBox 12"/>
          <p:cNvSpPr txBox="1">
            <a:spLocks noChangeArrowheads="1"/>
          </p:cNvSpPr>
          <p:nvPr/>
        </p:nvSpPr>
        <p:spPr bwMode="auto">
          <a:xfrm>
            <a:off x="5867400" y="6172200"/>
            <a:ext cx="2667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latin typeface="Lucida Sans Unicode" pitchFamily="34" charset="0"/>
              </a:rPr>
              <a:t>Frey, N &amp; Fisher, 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76400"/>
          </a:xfrm>
          <a:solidFill>
            <a:schemeClr val="tx1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      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8153400" cy="4876800"/>
          </a:xfrm>
        </p:spPr>
        <p:txBody>
          <a:bodyPr>
            <a:normAutofit fontScale="62500" lnSpcReduction="20000"/>
          </a:bodyPr>
          <a:lstStyle/>
          <a:p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Review your annotations.  </a:t>
            </a:r>
          </a:p>
          <a:p>
            <a:pPr marL="514350" indent="-514350">
              <a:buFont typeface="+mj-lt"/>
              <a:buAutoNum type="arabicPeriod"/>
            </a:pPr>
            <a:endParaRPr lang="en-US" sz="1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Identify a final task that aligns to NGSS Core Idea.</a:t>
            </a:r>
          </a:p>
          <a:p>
            <a:pPr marL="514350" indent="-514350">
              <a:buFont typeface="+mj-lt"/>
              <a:buAutoNum type="arabicPeriod"/>
            </a:pPr>
            <a:endParaRPr lang="en-US" sz="1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Where in the text would you pause and ask a text-dependent questions that causes students to slow down their reading and analyze the text ?</a:t>
            </a:r>
          </a:p>
          <a:p>
            <a:pPr marL="514350" indent="-514350">
              <a:buFont typeface="+mj-lt"/>
              <a:buAutoNum type="arabicPeriod"/>
            </a:pPr>
            <a:endParaRPr lang="en-US" sz="1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Craft questions that address these difficult or important areas of the text that support the understanding of the content.</a:t>
            </a:r>
          </a:p>
          <a:p>
            <a:pPr marL="514350" indent="-514350">
              <a:buFont typeface="+mj-lt"/>
              <a:buAutoNum type="arabicPeriod"/>
            </a:pPr>
            <a:endParaRPr lang="en-US" sz="1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4000" dirty="0" smtClean="0"/>
              <a:t>Organize the questions into a meaningful progression for students that supports understanding the purpose for reading.</a:t>
            </a:r>
            <a:endParaRPr lang="en-US" sz="4000" dirty="0"/>
          </a:p>
        </p:txBody>
      </p:sp>
      <p:pic>
        <p:nvPicPr>
          <p:cNvPr id="20482" name="Picture 2" descr="http://www.bargainblessings.com/wp-content/uploads/2010/09/its-your-tur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28600"/>
            <a:ext cx="2286000" cy="12224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rgbClr val="FFC000"/>
                </a:solidFill>
              </a:rPr>
              <a:t/>
            </a:r>
            <a:br>
              <a:rPr lang="en-US" sz="4000" b="1" dirty="0" smtClean="0">
                <a:solidFill>
                  <a:srgbClr val="FFC000"/>
                </a:solidFill>
              </a:rPr>
            </a:br>
            <a:r>
              <a:rPr lang="en-US" sz="4000" b="1" dirty="0" smtClean="0">
                <a:solidFill>
                  <a:srgbClr val="FFC000"/>
                </a:solidFill>
              </a:rPr>
              <a:t>         Construct Your </a:t>
            </a:r>
            <a:br>
              <a:rPr lang="en-US" sz="4000" b="1" dirty="0" smtClean="0">
                <a:solidFill>
                  <a:srgbClr val="FFC000"/>
                </a:solidFill>
              </a:rPr>
            </a:br>
            <a:r>
              <a:rPr lang="en-US" sz="4000" b="1" dirty="0" smtClean="0">
                <a:solidFill>
                  <a:srgbClr val="FFC000"/>
                </a:solidFill>
              </a:rPr>
              <a:t>Text Dependent Questions</a:t>
            </a:r>
            <a:r>
              <a:rPr lang="en-US" b="1" dirty="0" smtClean="0">
                <a:solidFill>
                  <a:srgbClr val="FFC000"/>
                </a:solidFill>
              </a:rPr>
              <a:t/>
            </a:r>
            <a:br>
              <a:rPr lang="en-US" b="1" dirty="0" smtClean="0">
                <a:solidFill>
                  <a:srgbClr val="FFC000"/>
                </a:solidFill>
              </a:rPr>
            </a:b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571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182880"/>
            <a:r>
              <a:rPr lang="en-US" b="1" dirty="0" smtClean="0">
                <a:solidFill>
                  <a:srgbClr val="FF0000"/>
                </a:solidFill>
              </a:rPr>
              <a:t>Text</a:t>
            </a:r>
            <a:r>
              <a:rPr lang="en-US" dirty="0" smtClean="0"/>
              <a:t>          </a:t>
            </a:r>
            <a:r>
              <a:rPr lang="en-US" i="1" dirty="0" smtClean="0"/>
              <a:t>Wind Farms            Bits of Mystery</a:t>
            </a:r>
          </a:p>
          <a:p>
            <a:pPr marL="182880">
              <a:buNone/>
            </a:pPr>
            <a:endParaRPr lang="en-US" dirty="0" smtClean="0"/>
          </a:p>
          <a:p>
            <a:pPr marL="182880"/>
            <a:r>
              <a:rPr lang="en-US" b="1" dirty="0" smtClean="0">
                <a:solidFill>
                  <a:srgbClr val="FF0000"/>
                </a:solidFill>
              </a:rPr>
              <a:t>Question</a:t>
            </a:r>
            <a:r>
              <a:rPr lang="en-US" dirty="0" smtClean="0"/>
              <a:t>            </a:t>
            </a:r>
          </a:p>
          <a:p>
            <a:pPr marL="182880"/>
            <a:endParaRPr lang="en-US" dirty="0" smtClean="0"/>
          </a:p>
          <a:p>
            <a:pPr marL="182880"/>
            <a:r>
              <a:rPr lang="en-US" b="1" dirty="0" smtClean="0">
                <a:solidFill>
                  <a:srgbClr val="FF0000"/>
                </a:solidFill>
              </a:rPr>
              <a:t>Standard (s)</a:t>
            </a:r>
          </a:p>
          <a:p>
            <a:pPr marL="182880"/>
            <a:endParaRPr lang="en-US" dirty="0" smtClean="0"/>
          </a:p>
          <a:p>
            <a:pPr marL="182880"/>
            <a:r>
              <a:rPr lang="en-US" b="1" dirty="0" smtClean="0">
                <a:solidFill>
                  <a:srgbClr val="FF0000"/>
                </a:solidFill>
              </a:rPr>
              <a:t>How is this question important to understanding the core idea or task?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irc_mi" descr="http://2.bp.blogspot.com/-33Brq9qoX_A/UJ7caknh9RI/AAAAAAAAAao/I9oeZbo-EeQ/s1600/question%2520book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122247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Share Your Examples</a:t>
            </a:r>
            <a:endParaRPr lang="en-US" b="1" dirty="0">
              <a:solidFill>
                <a:srgbClr val="FFC000"/>
              </a:solidFill>
            </a:endParaRPr>
          </a:p>
        </p:txBody>
      </p:sp>
      <p:pic>
        <p:nvPicPr>
          <p:cNvPr id="6" name="irc_mi" descr="http://2.bp.blogspot.com/-33Brq9qoX_A/UJ7caknh9RI/AAAAAAAAAao/I9oeZbo-EeQ/s1600/question%2520book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81000"/>
            <a:ext cx="122247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905000"/>
            <a:ext cx="8242301" cy="4495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8181759" cy="622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tx1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Review Process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33400" y="2332037"/>
            <a:ext cx="8229600" cy="4525963"/>
          </a:xfrm>
        </p:spPr>
        <p:txBody>
          <a:bodyPr/>
          <a:lstStyle/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Choose 3 questions for peer review.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endParaRPr lang="en-US" sz="1000" dirty="0" smtClean="0"/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Post questions for peer review.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endParaRPr lang="en-US" sz="1000" dirty="0" smtClean="0"/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Take a gallery walk and review examples. 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endParaRPr lang="en-US" sz="1000" dirty="0" smtClean="0"/>
          </a:p>
          <a:p>
            <a:pPr marL="514350" indent="-514350">
              <a:spcBef>
                <a:spcPts val="0"/>
              </a:spcBef>
              <a:buFont typeface="+mj-lt"/>
              <a:buAutoNum type="arabicPeriod"/>
            </a:pPr>
            <a:r>
              <a:rPr lang="en-US" dirty="0" smtClean="0"/>
              <a:t>Write questions and/or suggestions for revision on a sticky note for authors.. </a:t>
            </a:r>
          </a:p>
          <a:p>
            <a:pPr marL="182880" indent="-182880">
              <a:spcBef>
                <a:spcPts val="0"/>
              </a:spcBef>
              <a:buNone/>
            </a:pPr>
            <a:endParaRPr lang="en-US" dirty="0" smtClean="0"/>
          </a:p>
          <a:p>
            <a:pPr marL="182880" indent="-182880">
              <a:spcBef>
                <a:spcPts val="0"/>
              </a:spcBef>
              <a:buNone/>
            </a:pPr>
            <a:endParaRPr lang="en-US" dirty="0" smtClean="0"/>
          </a:p>
          <a:p>
            <a:pPr marL="182880" indent="-182880">
              <a:spcBef>
                <a:spcPts val="0"/>
              </a:spcBef>
              <a:buNone/>
            </a:pPr>
            <a:endParaRPr lang="en-US" dirty="0" smtClean="0"/>
          </a:p>
          <a:p>
            <a:pPr marL="182880" indent="-182880">
              <a:spcBef>
                <a:spcPts val="0"/>
              </a:spcBef>
              <a:buNone/>
            </a:pPr>
            <a:endParaRPr lang="en-US" dirty="0" smtClean="0"/>
          </a:p>
          <a:p>
            <a:endParaRPr lang="en-US" dirty="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28600"/>
            <a:ext cx="207298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780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              What does it look like in a classroom?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800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Students read the text independently (annotation).  </a:t>
            </a:r>
          </a:p>
          <a:p>
            <a:endParaRPr lang="en-US" sz="1000" dirty="0" smtClean="0"/>
          </a:p>
          <a:p>
            <a:r>
              <a:rPr lang="en-US" sz="2800" dirty="0" smtClean="0"/>
              <a:t>Teacher facilitates a close reading and analysis of the text by asking text-dependent questions.</a:t>
            </a:r>
          </a:p>
          <a:p>
            <a:endParaRPr lang="en-US" sz="1100" dirty="0" smtClean="0"/>
          </a:p>
          <a:p>
            <a:r>
              <a:rPr lang="en-US" sz="2800" dirty="0" smtClean="0"/>
              <a:t>Students re-read sections of the text and discuss answer to questions before class discussion. </a:t>
            </a:r>
          </a:p>
          <a:p>
            <a:endParaRPr lang="en-US" sz="1100" dirty="0" smtClean="0"/>
          </a:p>
          <a:p>
            <a:r>
              <a:rPr lang="en-US" sz="2800" dirty="0" smtClean="0"/>
              <a:t>Teacher ask probing and clarifying questions as students share text based answers to questions. 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53386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8991600" cy="144780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FFC000"/>
                </a:solidFill>
              </a:rPr>
              <a:t>Where does close reading fit in lesson planning?</a:t>
            </a:r>
            <a:endParaRPr lang="en-US" sz="4000" b="1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38400"/>
            <a:ext cx="2819399" cy="109643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52400" y="1447800"/>
            <a:ext cx="304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Practices: </a:t>
            </a:r>
          </a:p>
          <a:p>
            <a:r>
              <a:rPr lang="en-US" sz="1400" dirty="0" smtClean="0">
                <a:solidFill>
                  <a:srgbClr val="6D22DC"/>
                </a:solidFill>
              </a:rPr>
              <a:t>Using Models, Analyzing and interpreting  Data, and Explanation</a:t>
            </a:r>
            <a:endParaRPr lang="en-US" sz="1400" dirty="0">
              <a:solidFill>
                <a:srgbClr val="6D22DC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2438400"/>
            <a:ext cx="2529078" cy="119062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324600" y="1447800"/>
            <a:ext cx="1981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Practices:</a:t>
            </a:r>
          </a:p>
          <a:p>
            <a:r>
              <a:rPr lang="en-US" sz="1400" dirty="0" smtClean="0">
                <a:solidFill>
                  <a:srgbClr val="6D22DC"/>
                </a:solidFill>
              </a:rPr>
              <a:t>Using Models, Analyzing and interpreting  Data, and Explanation</a:t>
            </a:r>
            <a:endParaRPr lang="en-US" sz="1400" dirty="0">
              <a:solidFill>
                <a:srgbClr val="6D22D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0" y="1752600"/>
            <a:ext cx="2286000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Practices:</a:t>
            </a:r>
          </a:p>
          <a:p>
            <a:r>
              <a:rPr lang="en-US" sz="1400" dirty="0" smtClean="0">
                <a:solidFill>
                  <a:srgbClr val="6D22DC"/>
                </a:solidFill>
              </a:rPr>
              <a:t>Obtaining, Evaluating, and Communicating Information</a:t>
            </a:r>
            <a:endParaRPr lang="en-US" sz="1400" dirty="0">
              <a:solidFill>
                <a:srgbClr val="6D22DC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81000" y="4191000"/>
            <a:ext cx="2514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Practices:</a:t>
            </a:r>
          </a:p>
          <a:p>
            <a:r>
              <a:rPr lang="en-US" sz="1400" dirty="0" smtClean="0">
                <a:solidFill>
                  <a:srgbClr val="6D22DC"/>
                </a:solidFill>
              </a:rPr>
              <a:t>Obtaining, Evaluating, and Communicating Information</a:t>
            </a:r>
            <a:endParaRPr lang="en-US" sz="1400" dirty="0">
              <a:solidFill>
                <a:srgbClr val="6D22DC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5029200"/>
            <a:ext cx="2428729" cy="147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2514600"/>
            <a:ext cx="1625307" cy="1371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0" y="3276600"/>
            <a:ext cx="2193172" cy="1295400"/>
          </a:xfrm>
          <a:prstGeom prst="rect">
            <a:avLst/>
          </a:prstGeom>
          <a:ln w="28575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9" name="Rectangle 18"/>
          <p:cNvSpPr/>
          <p:nvPr/>
        </p:nvSpPr>
        <p:spPr>
          <a:xfrm>
            <a:off x="2971800" y="4876800"/>
            <a:ext cx="2971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Practices:</a:t>
            </a:r>
          </a:p>
          <a:p>
            <a:r>
              <a:rPr lang="en-US" sz="1400" dirty="0" smtClean="0">
                <a:solidFill>
                  <a:srgbClr val="6D22DC"/>
                </a:solidFill>
              </a:rPr>
              <a:t>Obtaining, Evaluating, and Communicating Information; Explanation</a:t>
            </a:r>
            <a:endParaRPr lang="en-US" sz="1400" dirty="0">
              <a:solidFill>
                <a:srgbClr val="6D22DC"/>
              </a:solidFill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1600" y="4848225"/>
            <a:ext cx="3714750" cy="20097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2" name="Right Arrow 21"/>
          <p:cNvSpPr/>
          <p:nvPr/>
        </p:nvSpPr>
        <p:spPr>
          <a:xfrm>
            <a:off x="2971800" y="1905000"/>
            <a:ext cx="762000" cy="228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ight Arrow 22"/>
          <p:cNvSpPr/>
          <p:nvPr/>
        </p:nvSpPr>
        <p:spPr>
          <a:xfrm>
            <a:off x="3276600" y="5943600"/>
            <a:ext cx="762000" cy="228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ight Arrow 23"/>
          <p:cNvSpPr/>
          <p:nvPr/>
        </p:nvSpPr>
        <p:spPr>
          <a:xfrm>
            <a:off x="5410200" y="1752600"/>
            <a:ext cx="762000" cy="2286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hape 233"/>
          <p:cNvSpPr>
            <a:spLocks noGrp="1"/>
          </p:cNvSpPr>
          <p:nvPr>
            <p:ph type="title"/>
          </p:nvPr>
        </p:nvSpPr>
        <p:spPr>
          <a:xfrm>
            <a:off x="0" y="-276998"/>
            <a:ext cx="9144000" cy="1723518"/>
          </a:xfrm>
          <a:solidFill>
            <a:schemeClr val="tx1"/>
          </a:solidFill>
        </p:spPr>
        <p:txBody>
          <a:bodyPr wrap="square" lIns="91425" tIns="91425" rIns="91425" bIns="91425">
            <a:spAutoFit/>
          </a:bodyPr>
          <a:lstStyle/>
          <a:p>
            <a:pPr eaLnBrk="1" hangingPunct="1">
              <a:buClr>
                <a:srgbClr val="000000"/>
              </a:buClr>
              <a:buSzPct val="25000"/>
            </a:pPr>
            <a:r>
              <a:rPr lang="en-US" altLang="en-US" b="1" dirty="0" smtClean="0">
                <a:solidFill>
                  <a:srgbClr val="FFC000"/>
                </a:solidFill>
                <a:sym typeface="Arial" charset="0"/>
              </a:rPr>
              <a:t>            </a:t>
            </a:r>
            <a:r>
              <a:rPr lang="en-US" altLang="en-US" sz="3600" b="1" dirty="0" smtClean="0">
                <a:solidFill>
                  <a:srgbClr val="FFC000"/>
                </a:solidFill>
                <a:sym typeface="Arial" charset="0"/>
              </a:rPr>
              <a:t>Some Thoughts on Writing Text Dependent Questions</a:t>
            </a:r>
            <a:r>
              <a:rPr lang="en-US" altLang="en-US" b="1" dirty="0" smtClean="0">
                <a:solidFill>
                  <a:srgbClr val="FFC000"/>
                </a:solidFill>
                <a:sym typeface="Arial" charset="0"/>
              </a:rPr>
              <a:t/>
            </a:r>
            <a:br>
              <a:rPr lang="en-US" altLang="en-US" b="1" dirty="0" smtClean="0">
                <a:solidFill>
                  <a:srgbClr val="FFC000"/>
                </a:solidFill>
                <a:sym typeface="Arial" charset="0"/>
              </a:rPr>
            </a:br>
            <a:endParaRPr lang="en-US" altLang="en-US" sz="2000" b="1" dirty="0" smtClean="0">
              <a:solidFill>
                <a:srgbClr val="FFC000"/>
              </a:solidFill>
              <a:sym typeface="Arial" charset="0"/>
            </a:endParaRPr>
          </a:p>
        </p:txBody>
      </p:sp>
      <p:sp>
        <p:nvSpPr>
          <p:cNvPr id="45059" name="Shape 234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5078283"/>
          </a:xfrm>
        </p:spPr>
        <p:txBody>
          <a:bodyPr wrap="square" lIns="91425" tIns="91425" rIns="91425" bIns="91425">
            <a:spAutoFit/>
          </a:bodyPr>
          <a:lstStyle/>
          <a:p>
            <a:pPr marL="342900" indent="-342900" eaLnBrk="1" hangingPunct="1">
              <a:spcBef>
                <a:spcPts val="1200"/>
              </a:spcBef>
              <a:buClr>
                <a:srgbClr val="000000"/>
              </a:buClr>
              <a:buSzPct val="132000"/>
              <a:buFont typeface="Arial" charset="0"/>
              <a:buChar char="•"/>
            </a:pPr>
            <a:endParaRPr lang="en-US" altLang="en-US" sz="2400" dirty="0" smtClean="0">
              <a:solidFill>
                <a:schemeClr val="tx1"/>
              </a:solidFill>
              <a:sym typeface="Arial" charset="0"/>
            </a:endParaRPr>
          </a:p>
          <a:p>
            <a:pPr marL="342900" indent="-342900" eaLnBrk="1" hangingPunct="1">
              <a:spcBef>
                <a:spcPts val="0"/>
              </a:spcBef>
              <a:buClr>
                <a:srgbClr val="000000"/>
              </a:buClr>
              <a:buSzPct val="132000"/>
              <a:buFont typeface="Arial" charset="0"/>
              <a:buChar char="•"/>
            </a:pPr>
            <a:r>
              <a:rPr lang="en-US" altLang="en-US" sz="2400" dirty="0" smtClean="0">
                <a:solidFill>
                  <a:schemeClr val="tx1"/>
                </a:solidFill>
                <a:sym typeface="Arial" charset="0"/>
              </a:rPr>
              <a:t>There is no </a:t>
            </a:r>
            <a:r>
              <a:rPr lang="en-US" altLang="en-US" sz="2400" u="sng" dirty="0" smtClean="0">
                <a:solidFill>
                  <a:schemeClr val="tx1"/>
                </a:solidFill>
                <a:sym typeface="Arial" charset="0"/>
              </a:rPr>
              <a:t>one</a:t>
            </a:r>
            <a:r>
              <a:rPr lang="en-US" altLang="en-US" sz="2400" dirty="0" smtClean="0">
                <a:solidFill>
                  <a:schemeClr val="tx1"/>
                </a:solidFill>
                <a:sym typeface="Arial" charset="0"/>
              </a:rPr>
              <a:t> right way to have students work with text- dependent questions.</a:t>
            </a:r>
          </a:p>
          <a:p>
            <a:pPr marL="342900" indent="-342900" eaLnBrk="1" hangingPunct="1">
              <a:spcBef>
                <a:spcPts val="0"/>
              </a:spcBef>
              <a:buClr>
                <a:srgbClr val="000000"/>
              </a:buClr>
              <a:buSzPct val="132000"/>
              <a:buNone/>
            </a:pPr>
            <a:endParaRPr lang="en-US" altLang="en-US" sz="1800" dirty="0" smtClean="0">
              <a:solidFill>
                <a:schemeClr val="tx1"/>
              </a:solidFill>
              <a:sym typeface="Arial" charset="0"/>
            </a:endParaRPr>
          </a:p>
          <a:p>
            <a:pPr marL="342900" indent="-342900" eaLnBrk="1" hangingPunct="1">
              <a:spcBef>
                <a:spcPts val="0"/>
              </a:spcBef>
              <a:buClr>
                <a:srgbClr val="000000"/>
              </a:buClr>
              <a:buSzPct val="132000"/>
              <a:buFont typeface="Arial" charset="0"/>
              <a:buChar char="•"/>
            </a:pPr>
            <a:r>
              <a:rPr lang="en-US" altLang="en-US" sz="2400" dirty="0" smtClean="0">
                <a:sym typeface="Arial" charset="0"/>
              </a:rPr>
              <a:t>D</a:t>
            </a:r>
            <a:r>
              <a:rPr lang="en-US" altLang="en-US" sz="2400" dirty="0" smtClean="0">
                <a:solidFill>
                  <a:schemeClr val="tx1"/>
                </a:solidFill>
                <a:sym typeface="Arial" charset="0"/>
              </a:rPr>
              <a:t>ifferent needs of students means providing and scaffolding supports differentially - not asking easier questions or substituting simpler text.</a:t>
            </a:r>
          </a:p>
          <a:p>
            <a:pPr marL="342900" indent="-342900" eaLnBrk="1" hangingPunct="1">
              <a:spcBef>
                <a:spcPts val="0"/>
              </a:spcBef>
              <a:buClr>
                <a:srgbClr val="000000"/>
              </a:buClr>
              <a:buSzPct val="132000"/>
              <a:buNone/>
            </a:pPr>
            <a:endParaRPr lang="en-US" altLang="en-US" sz="1800" dirty="0" smtClean="0">
              <a:solidFill>
                <a:schemeClr val="tx1"/>
              </a:solidFill>
              <a:sym typeface="Arial" charset="0"/>
            </a:endParaRPr>
          </a:p>
          <a:p>
            <a:pPr marL="342900" indent="-342900" eaLnBrk="1" hangingPunct="1">
              <a:spcBef>
                <a:spcPts val="0"/>
              </a:spcBef>
              <a:buClr>
                <a:srgbClr val="000000"/>
              </a:buClr>
              <a:buSzPct val="132000"/>
              <a:buFont typeface="Arial" charset="0"/>
              <a:buChar char="•"/>
            </a:pPr>
            <a:r>
              <a:rPr lang="en-US" altLang="en-US" sz="2400" dirty="0" smtClean="0">
                <a:solidFill>
                  <a:schemeClr val="tx1"/>
                </a:solidFill>
                <a:sym typeface="Arial" charset="0"/>
              </a:rPr>
              <a:t>Listening and speaking should be built into any sequence of activities along with reading and writing.</a:t>
            </a:r>
          </a:p>
          <a:p>
            <a:pPr marL="342900" indent="-342900" eaLnBrk="1" hangingPunct="1">
              <a:spcBef>
                <a:spcPts val="0"/>
              </a:spcBef>
              <a:buClr>
                <a:srgbClr val="000000"/>
              </a:buClr>
              <a:buSzPct val="132000"/>
              <a:buFont typeface="Arial" charset="0"/>
              <a:buChar char="•"/>
            </a:pPr>
            <a:endParaRPr lang="en-US" altLang="en-US" sz="1800" dirty="0" smtClean="0">
              <a:solidFill>
                <a:schemeClr val="tx1"/>
              </a:solidFill>
              <a:sym typeface="Arial" charset="0"/>
            </a:endParaRPr>
          </a:p>
          <a:p>
            <a:pPr marL="342900" indent="-342900" eaLnBrk="1" hangingPunct="1">
              <a:spcBef>
                <a:spcPts val="0"/>
              </a:spcBef>
              <a:buClr>
                <a:srgbClr val="000000"/>
              </a:buClr>
              <a:buSzPct val="132000"/>
              <a:buFont typeface="Arial" charset="0"/>
              <a:buChar char="•"/>
            </a:pPr>
            <a:r>
              <a:rPr lang="en-US" altLang="en-US" sz="2400" dirty="0" smtClean="0">
                <a:solidFill>
                  <a:schemeClr val="tx1"/>
                </a:solidFill>
                <a:sym typeface="Arial" charset="0"/>
              </a:rPr>
              <a:t>The CCSS require ALL students to read and engage with grade appropriate complex text regularly. This requires new ways of working in our classrooms.</a:t>
            </a:r>
            <a:endParaRPr lang="en-US" altLang="en-US" sz="2400" dirty="0" smtClean="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sp>
        <p:nvSpPr>
          <p:cNvPr id="4506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15000" y="6248400"/>
            <a:ext cx="3200400" cy="435936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en-US" sz="1600" dirty="0" smtClean="0">
                <a:solidFill>
                  <a:srgbClr val="FFFFFF"/>
                </a:solidFill>
              </a:rPr>
              <a:t>Modified from Achieve the Core</a:t>
            </a:r>
          </a:p>
        </p:txBody>
      </p:sp>
      <p:pic>
        <p:nvPicPr>
          <p:cNvPr id="5" name="il_fi" descr="http://criticalthinkingworks.com/wp-content/uploads/2012/03/read_ask_questions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04800" y="0"/>
            <a:ext cx="104388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/>
            </a:gs>
            <a:gs pos="100000">
              <a:schemeClr val="accent1">
                <a:lumMod val="67000"/>
                <a:lumOff val="33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1"/>
            <a:ext cx="8229600" cy="2743200"/>
          </a:xfrm>
          <a:solidFill>
            <a:schemeClr val="tx1"/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400" b="1" dirty="0" smtClean="0">
                <a:solidFill>
                  <a:srgbClr val="FFC000"/>
                </a:solidFill>
              </a:rPr>
              <a:t>  The power of text dependent question lies in the ability to create independent readers of complex texts.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  <a:solidFill>
            <a:schemeClr val="tx1"/>
          </a:solidFill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What’s the Relationship?</a:t>
            </a:r>
            <a:endParaRPr lang="en-US" b="1" dirty="0">
              <a:solidFill>
                <a:srgbClr val="FFC000"/>
              </a:solidFill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1"/>
          </p:nvPr>
        </p:nvGraphicFramePr>
        <p:xfrm>
          <a:off x="0" y="685800"/>
          <a:ext cx="66294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352800" y="6172200"/>
            <a:ext cx="5791200" cy="6858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3600" b="1" dirty="0" smtClean="0">
                <a:latin typeface="Calibri" pitchFamily="34" charset="0"/>
                <a:cs typeface="Calibri" pitchFamily="34" charset="0"/>
              </a:rPr>
              <a:t>How do these work together?</a:t>
            </a:r>
            <a:endParaRPr lang="en-US" sz="36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Session Outcomes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80060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Identify the role of close analytic reading and text-dependent questions toward achieving college and career readiness.</a:t>
            </a:r>
          </a:p>
          <a:p>
            <a:pPr lvl="0"/>
            <a:endParaRPr lang="en-US" sz="1400" dirty="0" smtClean="0"/>
          </a:p>
          <a:p>
            <a:r>
              <a:rPr lang="en-US" sz="2800" dirty="0" smtClean="0"/>
              <a:t>Identify the considerations for developing text-dependent questions. </a:t>
            </a:r>
          </a:p>
          <a:p>
            <a:pPr lvl="0"/>
            <a:endParaRPr lang="en-US" sz="1400" dirty="0" smtClean="0"/>
          </a:p>
          <a:p>
            <a:pPr lvl="0"/>
            <a:r>
              <a:rPr lang="en-US" sz="2800" dirty="0" smtClean="0"/>
              <a:t>Evaluate sample text-dependent questions </a:t>
            </a:r>
          </a:p>
          <a:p>
            <a:pPr lvl="0"/>
            <a:endParaRPr lang="en-US" sz="1600" dirty="0" smtClean="0"/>
          </a:p>
          <a:p>
            <a:pPr lvl="0"/>
            <a:r>
              <a:rPr lang="en-US" sz="2800" dirty="0" smtClean="0"/>
              <a:t>Design text dependent questions for a science text </a:t>
            </a:r>
          </a:p>
          <a:p>
            <a:pPr lvl="0"/>
            <a:endParaRPr 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3396" y="1600200"/>
            <a:ext cx="4549643" cy="5029200"/>
          </a:xfrm>
          <a:prstGeom prst="rect">
            <a:avLst/>
          </a:prstGeom>
          <a:noFill/>
          <a:ln w="28575">
            <a:solidFill>
              <a:srgbClr val="251F35"/>
            </a:solidFill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Parting Thoughts!</a:t>
            </a:r>
            <a:endParaRPr lang="en-US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09600" y="1828800"/>
            <a:ext cx="6480048" cy="230124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b="1" dirty="0" smtClean="0">
                <a:solidFill>
                  <a:srgbClr val="FFC000"/>
                </a:solidFill>
              </a:rPr>
              <a:t>Thank You!</a:t>
            </a:r>
            <a:br>
              <a:rPr lang="en-US" sz="6000" b="1" dirty="0" smtClean="0">
                <a:solidFill>
                  <a:srgbClr val="FFC000"/>
                </a:solidFill>
              </a:rPr>
            </a:br>
            <a:r>
              <a:rPr lang="en-US" sz="6000" b="1" dirty="0" smtClean="0">
                <a:solidFill>
                  <a:srgbClr val="FFC000"/>
                </a:solidFill>
              </a:rPr>
              <a:t/>
            </a:r>
            <a:br>
              <a:rPr lang="en-US" sz="6000" b="1" dirty="0" smtClean="0">
                <a:solidFill>
                  <a:srgbClr val="FFC000"/>
                </a:solidFill>
              </a:rPr>
            </a:br>
            <a:r>
              <a:rPr lang="en-US" sz="2700" dirty="0" smtClean="0">
                <a:solidFill>
                  <a:srgbClr val="FFC000"/>
                </a:solidFill>
                <a:effectLst/>
              </a:rPr>
              <a:t>Contact Information: </a:t>
            </a:r>
            <a:br>
              <a:rPr lang="en-US" sz="2700" dirty="0" smtClean="0">
                <a:solidFill>
                  <a:srgbClr val="FFC000"/>
                </a:solidFill>
                <a:effectLst/>
              </a:rPr>
            </a:br>
            <a:r>
              <a:rPr lang="en-US" sz="2700" b="1" dirty="0" smtClean="0">
                <a:solidFill>
                  <a:srgbClr val="FFC000"/>
                </a:solidFill>
              </a:rPr>
              <a:t>Joann Roberts</a:t>
            </a:r>
            <a:r>
              <a:rPr lang="en-US" sz="2700" dirty="0" smtClean="0">
                <a:solidFill>
                  <a:srgbClr val="FFC000"/>
                </a:solidFill>
                <a:effectLst/>
              </a:rPr>
              <a:t/>
            </a:r>
            <a:br>
              <a:rPr lang="en-US" sz="2700" dirty="0" smtClean="0">
                <a:solidFill>
                  <a:srgbClr val="FFC000"/>
                </a:solidFill>
                <a:effectLst/>
              </a:rPr>
            </a:br>
            <a:r>
              <a:rPr lang="en-US" sz="2700" dirty="0" smtClean="0">
                <a:solidFill>
                  <a:srgbClr val="FFC000"/>
                </a:solidFill>
                <a:effectLst/>
              </a:rPr>
              <a:t>Science Disciplinary Literacy Specialist </a:t>
            </a:r>
            <a:r>
              <a:rPr lang="en-US" sz="2700" dirty="0" smtClean="0">
                <a:solidFill>
                  <a:srgbClr val="FFC000"/>
                </a:solidFill>
                <a:effectLst/>
                <a:hlinkClick r:id="rId2"/>
              </a:rPr>
              <a:t>jroberts@msde.state.md.us</a:t>
            </a:r>
            <a:r>
              <a:rPr lang="en-US" sz="2700" dirty="0" smtClean="0">
                <a:solidFill>
                  <a:srgbClr val="FFC000"/>
                </a:solidFill>
              </a:rPr>
              <a:t/>
            </a:r>
            <a:br>
              <a:rPr lang="en-US" sz="2700" dirty="0" smtClean="0">
                <a:solidFill>
                  <a:srgbClr val="FFC000"/>
                </a:solidFill>
              </a:rPr>
            </a:br>
            <a:endParaRPr lang="en-US" sz="27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What is the role of text-dependent questions in achieving college and career readiness?</a:t>
            </a:r>
            <a:r>
              <a:rPr lang="en-US" dirty="0" smtClean="0"/>
              <a:t>?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4780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             College and Career Readiness</a:t>
            </a:r>
            <a:br>
              <a:rPr lang="en-US" b="1" dirty="0" smtClean="0">
                <a:solidFill>
                  <a:srgbClr val="FFC000"/>
                </a:solidFill>
              </a:rPr>
            </a:br>
            <a:r>
              <a:rPr lang="en-US" b="1" dirty="0" smtClean="0">
                <a:solidFill>
                  <a:srgbClr val="FFC000"/>
                </a:solidFill>
              </a:rPr>
              <a:t>         Requires 3 Shifts in Literacy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sz="1000" b="1" dirty="0" smtClean="0">
              <a:solidFill>
                <a:srgbClr val="FF0000"/>
              </a:solidFill>
            </a:endParaRPr>
          </a:p>
          <a:p>
            <a:endParaRPr lang="en-US" sz="800" b="1" dirty="0" smtClean="0"/>
          </a:p>
          <a:p>
            <a:endParaRPr lang="en-US" sz="1000" b="1" dirty="0" smtClean="0"/>
          </a:p>
          <a:p>
            <a:endParaRPr lang="en-US" sz="800" b="1" dirty="0" smtClean="0"/>
          </a:p>
          <a:p>
            <a:r>
              <a:rPr lang="en-US" b="1" dirty="0" smtClean="0"/>
              <a:t>Regular practice with </a:t>
            </a:r>
            <a:r>
              <a:rPr lang="en-US" b="1" dirty="0" smtClean="0">
                <a:solidFill>
                  <a:srgbClr val="FF0000"/>
                </a:solidFill>
              </a:rPr>
              <a:t>complex text </a:t>
            </a:r>
            <a:r>
              <a:rPr lang="en-US" b="1" dirty="0" smtClean="0"/>
              <a:t>and it’s academic language.</a:t>
            </a:r>
          </a:p>
          <a:p>
            <a:endParaRPr lang="en-US" sz="1000" b="1" dirty="0" smtClean="0"/>
          </a:p>
          <a:p>
            <a:r>
              <a:rPr lang="en-US" b="1" dirty="0" smtClean="0"/>
              <a:t>Reading,  writing,  and speaking grounded in </a:t>
            </a:r>
            <a:r>
              <a:rPr lang="en-US" b="1" dirty="0" smtClean="0">
                <a:solidFill>
                  <a:srgbClr val="FF0000"/>
                </a:solidFill>
              </a:rPr>
              <a:t>evidence</a:t>
            </a:r>
            <a:r>
              <a:rPr lang="en-US" b="1" dirty="0" smtClean="0"/>
              <a:t> from text, both literary and informational</a:t>
            </a:r>
          </a:p>
          <a:p>
            <a:endParaRPr lang="en-US" sz="1000" b="1" dirty="0" smtClean="0"/>
          </a:p>
          <a:p>
            <a:r>
              <a:rPr lang="en-US" b="1" dirty="0" smtClean="0"/>
              <a:t>Building knowledge through </a:t>
            </a:r>
            <a:r>
              <a:rPr lang="en-US" b="1" dirty="0" smtClean="0">
                <a:solidFill>
                  <a:srgbClr val="FF0000"/>
                </a:solidFill>
              </a:rPr>
              <a:t>content-rich non-fiction.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600"/>
            <a:ext cx="1840147" cy="114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Why Use Text Dependent Questions?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362200"/>
            <a:ext cx="7696200" cy="4495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dirty="0" smtClean="0"/>
              <a:t>	“An effective set of text-dependent questions delves systematically into a text to guide students toward extracting the key meanings or ideas found there.” – achievethecore.org</a:t>
            </a:r>
          </a:p>
          <a:p>
            <a:endParaRPr lang="en-US" sz="800" dirty="0" smtClean="0"/>
          </a:p>
          <a:p>
            <a:endParaRPr lang="en-US" sz="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Text-Dependent Questions  -</a:t>
            </a:r>
            <a:br>
              <a:rPr lang="en-US" b="1" dirty="0" smtClean="0">
                <a:solidFill>
                  <a:srgbClr val="FFC000"/>
                </a:solidFill>
              </a:rPr>
            </a:br>
            <a:r>
              <a:rPr lang="en-US" b="1" dirty="0" smtClean="0">
                <a:solidFill>
                  <a:srgbClr val="FFC000"/>
                </a:solidFill>
              </a:rPr>
              <a:t> A Scaffold to Independent Reading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Showing students and giving them ideas on </a:t>
            </a:r>
            <a:r>
              <a:rPr lang="en-US" i="1" dirty="0" smtClean="0">
                <a:solidFill>
                  <a:srgbClr val="FF0000"/>
                </a:solidFill>
              </a:rPr>
              <a:t>how</a:t>
            </a:r>
            <a:r>
              <a:rPr lang="en-US" dirty="0" smtClean="0">
                <a:solidFill>
                  <a:srgbClr val="FF0000"/>
                </a:solidFill>
              </a:rPr>
              <a:t> to think</a:t>
            </a:r>
            <a:r>
              <a:rPr lang="en-US" dirty="0" smtClean="0"/>
              <a:t>, rather than </a:t>
            </a:r>
            <a:r>
              <a:rPr lang="en-US" i="1" dirty="0" smtClean="0"/>
              <a:t>what</a:t>
            </a:r>
            <a:r>
              <a:rPr lang="en-US" dirty="0" smtClean="0"/>
              <a:t> to think, requires a layer of scaffolding and confidence-building before students can accept the practice of close reading of complex text for their own.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/>
            </a:r>
            <a:br>
              <a:rPr lang="en-US" b="1" dirty="0" smtClean="0">
                <a:solidFill>
                  <a:srgbClr val="FFC000"/>
                </a:solidFill>
              </a:rPr>
            </a:br>
            <a:r>
              <a:rPr lang="en-US" b="1" dirty="0" smtClean="0">
                <a:solidFill>
                  <a:srgbClr val="FFC000"/>
                </a:solidFill>
              </a:rPr>
              <a:t>Connection to NGSS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Practice 8</a:t>
            </a:r>
            <a:r>
              <a:rPr lang="en-US" dirty="0" smtClean="0"/>
              <a:t> </a:t>
            </a:r>
          </a:p>
          <a:p>
            <a:pPr algn="ctr">
              <a:buNone/>
            </a:pPr>
            <a:r>
              <a:rPr lang="en-US" b="1" dirty="0" smtClean="0"/>
              <a:t>Obtaining, Evaluating, and Communicating Information</a:t>
            </a:r>
          </a:p>
          <a:p>
            <a:pPr algn="ctr">
              <a:buNone/>
            </a:pPr>
            <a:endParaRPr lang="en-US" dirty="0" smtClean="0"/>
          </a:p>
          <a:p>
            <a:r>
              <a:rPr lang="en-US" sz="3000" dirty="0" smtClean="0"/>
              <a:t>Identify the Practice 8 expectations for reading in your grade band. </a:t>
            </a:r>
          </a:p>
          <a:p>
            <a:endParaRPr lang="en-US" sz="1900" dirty="0" smtClean="0"/>
          </a:p>
          <a:p>
            <a:r>
              <a:rPr lang="en-US" sz="3000" dirty="0" smtClean="0"/>
              <a:t>Discuss with a partner/table </a:t>
            </a:r>
          </a:p>
          <a:p>
            <a:pPr marL="731520">
              <a:buSzPct val="80000"/>
              <a:buFont typeface="Wingdings" pitchFamily="2" charset="2"/>
              <a:buChar char="Ø"/>
            </a:pPr>
            <a:r>
              <a:rPr lang="en-US" sz="3000" dirty="0" smtClean="0"/>
              <a:t>the connections of this NGSS Practice with reading.</a:t>
            </a:r>
          </a:p>
          <a:p>
            <a:pPr marL="731520">
              <a:buSzPct val="80000"/>
              <a:buFont typeface="Wingdings" pitchFamily="2" charset="2"/>
              <a:buChar char="Ø"/>
            </a:pPr>
            <a:r>
              <a:rPr lang="en-US" sz="3000" dirty="0" smtClean="0"/>
              <a:t> the implications for reading in the science classroom</a:t>
            </a:r>
            <a:r>
              <a:rPr lang="en-US" sz="2800" dirty="0" smtClean="0"/>
              <a:t>. </a:t>
            </a:r>
          </a:p>
          <a:p>
            <a:pPr marL="731520">
              <a:buSzPct val="80000"/>
              <a:buFont typeface="Wingdings" pitchFamily="2" charset="2"/>
              <a:buChar char="Ø"/>
            </a:pPr>
            <a:r>
              <a:rPr lang="en-US" sz="2800" dirty="0" smtClean="0"/>
              <a:t>the implications for college and career readiness.</a:t>
            </a:r>
          </a:p>
          <a:p>
            <a:endParaRPr lang="en-US" sz="2800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senterMedia.com Static Theme">
  <a:themeElements>
    <a:clrScheme name="countdown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4F64BD"/>
      </a:accent2>
      <a:accent3>
        <a:srgbClr val="4F59BD"/>
      </a:accent3>
      <a:accent4>
        <a:srgbClr val="4C99C0"/>
      </a:accent4>
      <a:accent5>
        <a:srgbClr val="1F497D"/>
      </a:accent5>
      <a:accent6>
        <a:srgbClr val="F79646"/>
      </a:accent6>
      <a:hlink>
        <a:srgbClr val="FAC08F"/>
      </a:hlink>
      <a:folHlink>
        <a:srgbClr val="97480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DCD41475B5884C9B8E1A88C59D5BFB" ma:contentTypeVersion="1" ma:contentTypeDescription="Create a new document." ma:contentTypeScope="" ma:versionID="4a2352e8b07e39a1fc6282ced1375951">
  <xsd:schema xmlns:xsd="http://www.w3.org/2001/XMLSchema" xmlns:xs="http://www.w3.org/2001/XMLSchema" xmlns:p="http://schemas.microsoft.com/office/2006/metadata/properties" xmlns:ns1="http://schemas.microsoft.com/sharepoint/v3" xmlns:ns2="b3ba3169-22b1-4980-9f1a-a3dceaa08bd9" targetNamespace="http://schemas.microsoft.com/office/2006/metadata/properties" ma:root="true" ma:fieldsID="e0d87d2081b54d2d1232a22238768e6b" ns1:_="" ns2:_="">
    <xsd:import namespace="http://schemas.microsoft.com/sharepoint/v3"/>
    <xsd:import namespace="b3ba3169-22b1-4980-9f1a-a3dceaa08bd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12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ba3169-22b1-4980-9f1a-a3dceaa08b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b3ba3169-22b1-4980-9f1a-a3dceaa08bd9">CMSSA5H4ZNNM-179-53</_dlc_DocId>
    <_dlc_DocIdUrl xmlns="b3ba3169-22b1-4980-9f1a-a3dceaa08bd9">
      <Url>http://mdk12spprod/INSTRUCTION/ccr_conferences/_layouts/15/DocIdRedir.aspx?ID=CMSSA5H4ZNNM-179-53</Url>
      <Description>CMSSA5H4ZNNM-179-53</Description>
    </_dlc_DocIdUrl>
  </documentManagement>
</p:properties>
</file>

<file path=customXml/itemProps1.xml><?xml version="1.0" encoding="utf-8"?>
<ds:datastoreItem xmlns:ds="http://schemas.openxmlformats.org/officeDocument/2006/customXml" ds:itemID="{8982B8D8-8322-453D-996A-ECDD4E4A0855}"/>
</file>

<file path=customXml/itemProps2.xml><?xml version="1.0" encoding="utf-8"?>
<ds:datastoreItem xmlns:ds="http://schemas.openxmlformats.org/officeDocument/2006/customXml" ds:itemID="{A16E5B7E-CD1D-4ED7-BB30-E1E1175577A2}"/>
</file>

<file path=customXml/itemProps3.xml><?xml version="1.0" encoding="utf-8"?>
<ds:datastoreItem xmlns:ds="http://schemas.openxmlformats.org/officeDocument/2006/customXml" ds:itemID="{828EA3A8-482A-446D-AFED-9417975771F0}"/>
</file>

<file path=customXml/itemProps4.xml><?xml version="1.0" encoding="utf-8"?>
<ds:datastoreItem xmlns:ds="http://schemas.openxmlformats.org/officeDocument/2006/customXml" ds:itemID="{85746426-4E04-4D2E-9F1E-EC74C37E9F8F}"/>
</file>

<file path=docProps/app.xml><?xml version="1.0" encoding="utf-8"?>
<Properties xmlns="http://schemas.openxmlformats.org/officeDocument/2006/extended-properties" xmlns:vt="http://schemas.openxmlformats.org/officeDocument/2006/docPropsVTypes">
  <TotalTime>17953</TotalTime>
  <Words>1562</Words>
  <Application>Microsoft Office PowerPoint</Application>
  <PresentationFormat>On-screen Show (4:3)</PresentationFormat>
  <Paragraphs>292</Paragraphs>
  <Slides>48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0" baseType="lpstr">
      <vt:lpstr>PresenterMedia.com Static Theme</vt:lpstr>
      <vt:lpstr>Custom Design</vt:lpstr>
      <vt:lpstr>Slide 1</vt:lpstr>
      <vt:lpstr>Session Outcomes</vt:lpstr>
      <vt:lpstr>Let’s warm-up our thinking about close reading in the science classroom.</vt:lpstr>
      <vt:lpstr>Slide 4</vt:lpstr>
      <vt:lpstr>What is the role of text-dependent questions in achieving college and career readiness?? </vt:lpstr>
      <vt:lpstr>             College and Career Readiness          Requires 3 Shifts in Literacy</vt:lpstr>
      <vt:lpstr>Why Use Text Dependent Questions?</vt:lpstr>
      <vt:lpstr>Text-Dependent Questions  -  A Scaffold to Independent Reading</vt:lpstr>
      <vt:lpstr> Connection to NGSS </vt:lpstr>
      <vt:lpstr>Why Text-Dependent Questions in the science classroom?</vt:lpstr>
      <vt:lpstr>Text-Dependent Questions  A First Glance</vt:lpstr>
      <vt:lpstr>Slide 12</vt:lpstr>
      <vt:lpstr>Slide 13</vt:lpstr>
      <vt:lpstr>Thinking About the Questions!</vt:lpstr>
      <vt:lpstr> Evaluate a Text Dependent Question </vt:lpstr>
      <vt:lpstr> Evaluate a Text Dependent Question </vt:lpstr>
      <vt:lpstr>Evaluate a Text Dependent Question</vt:lpstr>
      <vt:lpstr>How to Craft Questions</vt:lpstr>
      <vt:lpstr>            Choose a Text Worth Reading</vt:lpstr>
      <vt:lpstr>Practice Text</vt:lpstr>
      <vt:lpstr>Is the text complex?</vt:lpstr>
      <vt:lpstr>Slide 22</vt:lpstr>
      <vt:lpstr>Is it engaging?</vt:lpstr>
      <vt:lpstr>      Know the Text Well!!!</vt:lpstr>
      <vt:lpstr> Read and annotate the text.    Identify the… </vt:lpstr>
      <vt:lpstr>               Annotate the text</vt:lpstr>
      <vt:lpstr>What did you note and notice about the text? </vt:lpstr>
      <vt:lpstr>               Considerations for Writing Text-dependent                 Questions for Close Analytic Reading</vt:lpstr>
      <vt:lpstr>             Considerations for Writing Text-dependent                 Questions for Close Analytic Reading</vt:lpstr>
      <vt:lpstr>What is the Connection between Text Dependent Questions and Literacy Standards?</vt:lpstr>
      <vt:lpstr>Slide 31</vt:lpstr>
      <vt:lpstr>What do good text dependent questions look like?</vt:lpstr>
      <vt:lpstr>Example Question 1</vt:lpstr>
      <vt:lpstr>Example Question 2</vt:lpstr>
      <vt:lpstr>Example Question 3</vt:lpstr>
      <vt:lpstr>Progression of Text-dependent Questions</vt:lpstr>
      <vt:lpstr>      </vt:lpstr>
      <vt:lpstr>          Construct Your  Text Dependent Questions </vt:lpstr>
      <vt:lpstr>Share Your Examples</vt:lpstr>
      <vt:lpstr>Review Process</vt:lpstr>
      <vt:lpstr>              What does it look like in a classroom?</vt:lpstr>
      <vt:lpstr>Where does close reading fit in lesson planning?</vt:lpstr>
      <vt:lpstr>            Some Thoughts on Writing Text Dependent Questions </vt:lpstr>
      <vt:lpstr>Slide 44</vt:lpstr>
      <vt:lpstr>What’s the Relationship?</vt:lpstr>
      <vt:lpstr>Session Outcomes</vt:lpstr>
      <vt:lpstr>Parting Thoughts!</vt:lpstr>
      <vt:lpstr>Thank You!  Contact Information:  Joann Roberts Science Disciplinary Literacy Specialist jroberts@msde.state.md.us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Orange Earth</dc:title>
  <dc:creator>PresenterMedia.com</dc:creator>
  <cp:lastModifiedBy>jroberts</cp:lastModifiedBy>
  <cp:revision>319</cp:revision>
  <dcterms:created xsi:type="dcterms:W3CDTF">2010-11-24T18:19:10Z</dcterms:created>
  <dcterms:modified xsi:type="dcterms:W3CDTF">2014-06-12T11:56:48Z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0x01010055DCD41475B5884C9B8E1A88C59D5BFB</vt:lpwstr>
  </property>
  <property fmtid="{D5CDD505-2E9C-101B-9397-08002B2CF9AE}" pid="3" name="_dlc_DocIdItemGuid">
    <vt:lpwstr>67d05b37-2d0c-4585-88cc-882dc24212ba</vt:lpwstr>
  </property>
</Properties>
</file>